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70"/>
  </p:notesMasterIdLst>
  <p:sldIdLst>
    <p:sldId id="256" r:id="rId11"/>
    <p:sldId id="257" r:id="rId12"/>
    <p:sldId id="282" r:id="rId13"/>
    <p:sldId id="286" r:id="rId14"/>
    <p:sldId id="284" r:id="rId15"/>
    <p:sldId id="334" r:id="rId16"/>
    <p:sldId id="515" r:id="rId17"/>
    <p:sldId id="261" r:id="rId18"/>
    <p:sldId id="291" r:id="rId19"/>
    <p:sldId id="302" r:id="rId20"/>
    <p:sldId id="534" r:id="rId21"/>
    <p:sldId id="542" r:id="rId22"/>
    <p:sldId id="516" r:id="rId23"/>
    <p:sldId id="517" r:id="rId24"/>
    <p:sldId id="301" r:id="rId25"/>
    <p:sldId id="518" r:id="rId26"/>
    <p:sldId id="264" r:id="rId27"/>
    <p:sldId id="304" r:id="rId28"/>
    <p:sldId id="265" r:id="rId29"/>
    <p:sldId id="305" r:id="rId30"/>
    <p:sldId id="306" r:id="rId31"/>
    <p:sldId id="341" r:id="rId32"/>
    <p:sldId id="335" r:id="rId33"/>
    <p:sldId id="342" r:id="rId34"/>
    <p:sldId id="519" r:id="rId35"/>
    <p:sldId id="522" r:id="rId36"/>
    <p:sldId id="523" r:id="rId37"/>
    <p:sldId id="549" r:id="rId38"/>
    <p:sldId id="524" r:id="rId39"/>
    <p:sldId id="345" r:id="rId40"/>
    <p:sldId id="337" r:id="rId41"/>
    <p:sldId id="339" r:id="rId42"/>
    <p:sldId id="356" r:id="rId43"/>
    <p:sldId id="513" r:id="rId44"/>
    <p:sldId id="511" r:id="rId45"/>
    <p:sldId id="512" r:id="rId46"/>
    <p:sldId id="535" r:id="rId47"/>
    <p:sldId id="545" r:id="rId48"/>
    <p:sldId id="325" r:id="rId49"/>
    <p:sldId id="544" r:id="rId50"/>
    <p:sldId id="536" r:id="rId51"/>
    <p:sldId id="537" r:id="rId52"/>
    <p:sldId id="538" r:id="rId53"/>
    <p:sldId id="269" r:id="rId54"/>
    <p:sldId id="540" r:id="rId55"/>
    <p:sldId id="543" r:id="rId56"/>
    <p:sldId id="270" r:id="rId57"/>
    <p:sldId id="541" r:id="rId58"/>
    <p:sldId id="539" r:id="rId59"/>
    <p:sldId id="354" r:id="rId60"/>
    <p:sldId id="275" r:id="rId61"/>
    <p:sldId id="546" r:id="rId62"/>
    <p:sldId id="547" r:id="rId63"/>
    <p:sldId id="352" r:id="rId64"/>
    <p:sldId id="548" r:id="rId65"/>
    <p:sldId id="344" r:id="rId66"/>
    <p:sldId id="338" r:id="rId67"/>
    <p:sldId id="514" r:id="rId68"/>
    <p:sldId id="332" r:id="rId69"/>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C000"/>
    <a:srgbClr val="89A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470"/>
    <p:restoredTop sz="84236"/>
  </p:normalViewPr>
  <p:slideViewPr>
    <p:cSldViewPr snapToGrid="0" snapToObjects="1">
      <p:cViewPr>
        <p:scale>
          <a:sx n="155" d="100"/>
          <a:sy n="155" d="100"/>
        </p:scale>
        <p:origin x="424" y="3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7.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3">
        <dgm:presLayoutVars>
          <dgm:bulletEnabled val="1"/>
        </dgm:presLayoutVars>
      </dgm:prSet>
      <dgm:spPr/>
    </dgm:pt>
    <dgm:pt modelId="{3C46C521-CB73-5D46-B9F9-1860E55C7FE9}" type="pres">
      <dgm:prSet presAssocID="{D7FA49FB-E95B-B24C-85C6-E5A2510CBFCC}" presName="sibTrans" presStyleLbl="sibTrans2D1" presStyleIdx="0" presStyleCnt="2"/>
      <dgm:spPr/>
    </dgm:pt>
    <dgm:pt modelId="{FBDCCBA2-D8CE-1545-8DDE-FBF74A8CF195}" type="pres">
      <dgm:prSet presAssocID="{D7FA49FB-E95B-B24C-85C6-E5A2510CBFCC}" presName="connectorText" presStyleLbl="sibTrans2D1" presStyleIdx="0" presStyleCnt="2"/>
      <dgm:spPr/>
    </dgm:pt>
    <dgm:pt modelId="{55F90091-8607-C84C-BBE9-FF8FC29CD4AD}" type="pres">
      <dgm:prSet presAssocID="{44CDF938-2425-FF4F-85B3-425F6EAB454E}" presName="node" presStyleLbl="node1" presStyleIdx="1" presStyleCnt="3">
        <dgm:presLayoutVars>
          <dgm:bulletEnabled val="1"/>
        </dgm:presLayoutVars>
      </dgm:prSet>
      <dgm:spPr/>
    </dgm:pt>
    <dgm:pt modelId="{C9BF42DD-7B11-4E40-9497-E1EABD250674}" type="pres">
      <dgm:prSet presAssocID="{172A6017-A754-1E42-B064-0DF06E4F17B6}" presName="sibTrans" presStyleLbl="sibTrans2D1" presStyleIdx="1" presStyleCnt="2"/>
      <dgm:spPr/>
    </dgm:pt>
    <dgm:pt modelId="{03BB3DEF-D1DA-CC40-A4C5-4165E063959D}" type="pres">
      <dgm:prSet presAssocID="{172A6017-A754-1E42-B064-0DF06E4F17B6}" presName="connectorText" presStyleLbl="sibTrans2D1" presStyleIdx="1" presStyleCnt="2"/>
      <dgm:spPr/>
    </dgm:pt>
    <dgm:pt modelId="{428727D4-D257-D543-A8BE-83021F6A69D0}" type="pres">
      <dgm:prSet presAssocID="{438F6A36-A432-B943-B012-9C9B9FA5A885}" presName="node" presStyleLbl="node1" presStyleIdx="2" presStyleCnt="3">
        <dgm:presLayoutVars>
          <dgm:bulletEnabled val="1"/>
        </dgm:presLayoutVars>
      </dgm:prSet>
      <dgm:spPr/>
    </dgm:pt>
  </dgm:ptLst>
  <dgm:cxnLst>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2" destOrd="0" parTransId="{1D533D93-C634-304E-8514-70CAF93F4945}" sibTransId="{B949C7BA-55DA-7C4A-9A70-2C84ACBCF86B}"/>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73D9FB29-7BEF-7541-9BC9-A808A85B0593}" type="presParOf" srcId="{8C5748C0-5B17-A049-97F2-D3797F152837}" destId="{428727D4-D257-D543-A8BE-83021F6A69D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solidFill>
          <a:schemeClr val="accent1"/>
        </a:solid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3">
        <dgm:presLayoutVars>
          <dgm:bulletEnabled val="1"/>
        </dgm:presLayoutVars>
      </dgm:prSet>
      <dgm:spPr/>
    </dgm:pt>
    <dgm:pt modelId="{3C46C521-CB73-5D46-B9F9-1860E55C7FE9}" type="pres">
      <dgm:prSet presAssocID="{D7FA49FB-E95B-B24C-85C6-E5A2510CBFCC}" presName="sibTrans" presStyleLbl="sibTrans2D1" presStyleIdx="0" presStyleCnt="2"/>
      <dgm:spPr/>
    </dgm:pt>
    <dgm:pt modelId="{FBDCCBA2-D8CE-1545-8DDE-FBF74A8CF195}" type="pres">
      <dgm:prSet presAssocID="{D7FA49FB-E95B-B24C-85C6-E5A2510CBFCC}" presName="connectorText" presStyleLbl="sibTrans2D1" presStyleIdx="0" presStyleCnt="2"/>
      <dgm:spPr/>
    </dgm:pt>
    <dgm:pt modelId="{55F90091-8607-C84C-BBE9-FF8FC29CD4AD}" type="pres">
      <dgm:prSet presAssocID="{44CDF938-2425-FF4F-85B3-425F6EAB454E}" presName="node" presStyleLbl="node1" presStyleIdx="1" presStyleCnt="3">
        <dgm:presLayoutVars>
          <dgm:bulletEnabled val="1"/>
        </dgm:presLayoutVars>
      </dgm:prSet>
      <dgm:spPr/>
    </dgm:pt>
    <dgm:pt modelId="{C9BF42DD-7B11-4E40-9497-E1EABD250674}" type="pres">
      <dgm:prSet presAssocID="{172A6017-A754-1E42-B064-0DF06E4F17B6}" presName="sibTrans" presStyleLbl="sibTrans2D1" presStyleIdx="1" presStyleCnt="2"/>
      <dgm:spPr/>
    </dgm:pt>
    <dgm:pt modelId="{03BB3DEF-D1DA-CC40-A4C5-4165E063959D}" type="pres">
      <dgm:prSet presAssocID="{172A6017-A754-1E42-B064-0DF06E4F17B6}" presName="connectorText" presStyleLbl="sibTrans2D1" presStyleIdx="1" presStyleCnt="2"/>
      <dgm:spPr/>
    </dgm:pt>
    <dgm:pt modelId="{428727D4-D257-D543-A8BE-83021F6A69D0}" type="pres">
      <dgm:prSet presAssocID="{438F6A36-A432-B943-B012-9C9B9FA5A885}" presName="node" presStyleLbl="node1" presStyleIdx="2" presStyleCnt="3">
        <dgm:presLayoutVars>
          <dgm:bulletEnabled val="1"/>
        </dgm:presLayoutVars>
      </dgm:prSet>
      <dgm:spPr/>
    </dgm:pt>
  </dgm:ptLst>
  <dgm:cxnLst>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2" destOrd="0" parTransId="{1D533D93-C634-304E-8514-70CAF93F4945}" sibTransId="{B949C7BA-55DA-7C4A-9A70-2C84ACBCF86B}"/>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73D9FB29-7BEF-7541-9BC9-A808A85B0593}" type="presParOf" srcId="{8C5748C0-5B17-A049-97F2-D3797F152837}" destId="{428727D4-D257-D543-A8BE-83021F6A69D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solidFill>
          <a:schemeClr val="accent1"/>
        </a:solid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3">
        <dgm:presLayoutVars>
          <dgm:bulletEnabled val="1"/>
        </dgm:presLayoutVars>
      </dgm:prSet>
      <dgm:spPr/>
    </dgm:pt>
    <dgm:pt modelId="{3C46C521-CB73-5D46-B9F9-1860E55C7FE9}" type="pres">
      <dgm:prSet presAssocID="{D7FA49FB-E95B-B24C-85C6-E5A2510CBFCC}" presName="sibTrans" presStyleLbl="sibTrans2D1" presStyleIdx="0" presStyleCnt="2"/>
      <dgm:spPr/>
    </dgm:pt>
    <dgm:pt modelId="{FBDCCBA2-D8CE-1545-8DDE-FBF74A8CF195}" type="pres">
      <dgm:prSet presAssocID="{D7FA49FB-E95B-B24C-85C6-E5A2510CBFCC}" presName="connectorText" presStyleLbl="sibTrans2D1" presStyleIdx="0" presStyleCnt="2"/>
      <dgm:spPr/>
    </dgm:pt>
    <dgm:pt modelId="{55F90091-8607-C84C-BBE9-FF8FC29CD4AD}" type="pres">
      <dgm:prSet presAssocID="{44CDF938-2425-FF4F-85B3-425F6EAB454E}" presName="node" presStyleLbl="node1" presStyleIdx="1" presStyleCnt="3">
        <dgm:presLayoutVars>
          <dgm:bulletEnabled val="1"/>
        </dgm:presLayoutVars>
      </dgm:prSet>
      <dgm:spPr/>
    </dgm:pt>
    <dgm:pt modelId="{C9BF42DD-7B11-4E40-9497-E1EABD250674}" type="pres">
      <dgm:prSet presAssocID="{172A6017-A754-1E42-B064-0DF06E4F17B6}" presName="sibTrans" presStyleLbl="sibTrans2D1" presStyleIdx="1" presStyleCnt="2"/>
      <dgm:spPr/>
    </dgm:pt>
    <dgm:pt modelId="{03BB3DEF-D1DA-CC40-A4C5-4165E063959D}" type="pres">
      <dgm:prSet presAssocID="{172A6017-A754-1E42-B064-0DF06E4F17B6}" presName="connectorText" presStyleLbl="sibTrans2D1" presStyleIdx="1" presStyleCnt="2"/>
      <dgm:spPr/>
    </dgm:pt>
    <dgm:pt modelId="{428727D4-D257-D543-A8BE-83021F6A69D0}" type="pres">
      <dgm:prSet presAssocID="{438F6A36-A432-B943-B012-9C9B9FA5A885}" presName="node" presStyleLbl="node1" presStyleIdx="2" presStyleCnt="3">
        <dgm:presLayoutVars>
          <dgm:bulletEnabled val="1"/>
        </dgm:presLayoutVars>
      </dgm:prSet>
      <dgm:spPr/>
    </dgm:pt>
  </dgm:ptLst>
  <dgm:cxnLst>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2" destOrd="0" parTransId="{1D533D93-C634-304E-8514-70CAF93F4945}" sibTransId="{B949C7BA-55DA-7C4A-9A70-2C84ACBCF86B}"/>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73D9FB29-7BEF-7541-9BC9-A808A85B0593}" type="presParOf" srcId="{8C5748C0-5B17-A049-97F2-D3797F152837}" destId="{428727D4-D257-D543-A8BE-83021F6A69D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438F6A36-A432-B943-B012-9C9B9FA5A885}">
      <dgm:prSet phldrT="[Text]"/>
      <dgm:spPr>
        <a:solidFill>
          <a:schemeClr val="accent1"/>
        </a:solidFill>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3">
        <dgm:presLayoutVars>
          <dgm:bulletEnabled val="1"/>
        </dgm:presLayoutVars>
      </dgm:prSet>
      <dgm:spPr/>
    </dgm:pt>
    <dgm:pt modelId="{3C46C521-CB73-5D46-B9F9-1860E55C7FE9}" type="pres">
      <dgm:prSet presAssocID="{D7FA49FB-E95B-B24C-85C6-E5A2510CBFCC}" presName="sibTrans" presStyleLbl="sibTrans2D1" presStyleIdx="0" presStyleCnt="2"/>
      <dgm:spPr/>
    </dgm:pt>
    <dgm:pt modelId="{FBDCCBA2-D8CE-1545-8DDE-FBF74A8CF195}" type="pres">
      <dgm:prSet presAssocID="{D7FA49FB-E95B-B24C-85C6-E5A2510CBFCC}" presName="connectorText" presStyleLbl="sibTrans2D1" presStyleIdx="0" presStyleCnt="2"/>
      <dgm:spPr/>
    </dgm:pt>
    <dgm:pt modelId="{55F90091-8607-C84C-BBE9-FF8FC29CD4AD}" type="pres">
      <dgm:prSet presAssocID="{44CDF938-2425-FF4F-85B3-425F6EAB454E}" presName="node" presStyleLbl="node1" presStyleIdx="1" presStyleCnt="3">
        <dgm:presLayoutVars>
          <dgm:bulletEnabled val="1"/>
        </dgm:presLayoutVars>
      </dgm:prSet>
      <dgm:spPr/>
    </dgm:pt>
    <dgm:pt modelId="{C9BF42DD-7B11-4E40-9497-E1EABD250674}" type="pres">
      <dgm:prSet presAssocID="{172A6017-A754-1E42-B064-0DF06E4F17B6}" presName="sibTrans" presStyleLbl="sibTrans2D1" presStyleIdx="1" presStyleCnt="2"/>
      <dgm:spPr/>
    </dgm:pt>
    <dgm:pt modelId="{03BB3DEF-D1DA-CC40-A4C5-4165E063959D}" type="pres">
      <dgm:prSet presAssocID="{172A6017-A754-1E42-B064-0DF06E4F17B6}" presName="connectorText" presStyleLbl="sibTrans2D1" presStyleIdx="1" presStyleCnt="2"/>
      <dgm:spPr/>
    </dgm:pt>
    <dgm:pt modelId="{428727D4-D257-D543-A8BE-83021F6A69D0}" type="pres">
      <dgm:prSet presAssocID="{438F6A36-A432-B943-B012-9C9B9FA5A885}" presName="node" presStyleLbl="node1" presStyleIdx="2" presStyleCnt="3">
        <dgm:presLayoutVars>
          <dgm:bulletEnabled val="1"/>
        </dgm:presLayoutVars>
      </dgm:prSet>
      <dgm:spPr/>
    </dgm:pt>
  </dgm:ptLst>
  <dgm:cxnLst>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2" destOrd="0" parTransId="{1D533D93-C634-304E-8514-70CAF93F4945}" sibTransId="{B949C7BA-55DA-7C4A-9A70-2C84ACBCF86B}"/>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73D9FB29-7BEF-7541-9BC9-A808A85B0593}" type="presParOf" srcId="{8C5748C0-5B17-A049-97F2-D3797F152837}" destId="{428727D4-D257-D543-A8BE-83021F6A69D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a:ln>
          <a:noFill/>
        </a:ln>
      </dgm:spPr>
      <dgm:t>
        <a:bodyPr/>
        <a:lstStyle/>
        <a:p>
          <a:r>
            <a:rPr lang="en-US" dirty="0" err="1"/>
            <a:t>Sample.sam</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Convert to bam</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noFill/>
        </a:ln>
      </dgm:spPr>
      <dgm:t>
        <a:bodyPr/>
        <a:lstStyle/>
        <a:p>
          <a:r>
            <a:rPr lang="en-US" dirty="0" err="1"/>
            <a:t>Sample.bam</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en-US" dirty="0"/>
            <a:t>Sample_1.fastq</a:t>
          </a:r>
        </a:p>
        <a:p>
          <a:r>
            <a:rPr lang="en-US" dirty="0"/>
            <a:t>Sample_2.fastq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44798558-176B-6F4B-9FE7-7F7032FE0C9E}">
      <dgm:prSet phldrT="[Text]"/>
      <dgm:spPr/>
      <dgm:t>
        <a:bodyPr/>
        <a:lstStyle/>
        <a:p>
          <a:r>
            <a:rPr lang="en-US" dirty="0" err="1"/>
            <a:t>MarkDuplicates</a:t>
          </a:r>
          <a:endParaRPr lang="en-US" dirty="0"/>
        </a:p>
      </dgm:t>
    </dgm:pt>
    <dgm:pt modelId="{CE44453F-91F9-6046-BDCA-DD17076D6B75}" type="parTrans" cxnId="{84EE6328-6FB9-024D-A6B3-09EBD3A17162}">
      <dgm:prSet/>
      <dgm:spPr/>
      <dgm:t>
        <a:bodyPr/>
        <a:lstStyle/>
        <a:p>
          <a:endParaRPr lang="sv-SE"/>
        </a:p>
      </dgm:t>
    </dgm:pt>
    <dgm:pt modelId="{659C5ABF-4A05-C942-BFFC-AC6D006DB5F6}" type="sibTrans" cxnId="{84EE6328-6FB9-024D-A6B3-09EBD3A17162}">
      <dgm:prSet/>
      <dgm:spPr/>
      <dgm:t>
        <a:bodyPr/>
        <a:lstStyle/>
        <a:p>
          <a:endParaRPr lang="sv-SE"/>
        </a:p>
      </dgm:t>
    </dgm:pt>
    <dgm:pt modelId="{C5F87254-BCF5-3645-A3B0-02A8EB420A59}">
      <dgm:prSet phldrT="[Text]"/>
      <dgm:spPr>
        <a:ln>
          <a:noFill/>
        </a:ln>
      </dgm:spPr>
      <dgm:t>
        <a:bodyPr/>
        <a:lstStyle/>
        <a:p>
          <a:r>
            <a:rPr lang="en-US" dirty="0" err="1"/>
            <a:t>Sample.dedup.bam</a:t>
          </a:r>
          <a:endParaRPr lang="en-US" dirty="0"/>
        </a:p>
      </dgm:t>
    </dgm:pt>
    <dgm:pt modelId="{BDFA2843-B6C2-BF42-85D5-84AE1CBF8E29}" type="parTrans" cxnId="{D3DEDDFF-2C02-0740-9345-4092BF0FA1FE}">
      <dgm:prSet/>
      <dgm:spPr/>
      <dgm:t>
        <a:bodyPr/>
        <a:lstStyle/>
        <a:p>
          <a:endParaRPr lang="sv-SE"/>
        </a:p>
      </dgm:t>
    </dgm:pt>
    <dgm:pt modelId="{9C5F5E2B-CFCA-0D4A-88D8-2A8DA7D87FFD}" type="sibTrans" cxnId="{D3DEDDFF-2C02-0740-9345-4092BF0FA1FE}">
      <dgm:prSet/>
      <dgm:spPr/>
      <dgm:t>
        <a:bodyPr/>
        <a:lstStyle/>
        <a:p>
          <a:endParaRPr lang="sv-SE"/>
        </a:p>
      </dgm:t>
    </dgm:pt>
    <dgm:pt modelId="{2BA1CEAE-EA06-9149-B3F3-28802EF42508}">
      <dgm:prSet phldrT="[Text]"/>
      <dgm:spPr>
        <a:ln>
          <a:noFill/>
        </a:ln>
      </dgm:spPr>
      <dgm:t>
        <a:bodyPr/>
        <a:lstStyle/>
        <a:p>
          <a:r>
            <a:rPr lang="en-US" dirty="0"/>
            <a:t>…</a:t>
          </a:r>
        </a:p>
      </dgm:t>
    </dgm:pt>
    <dgm:pt modelId="{F1AEE78A-37A3-1043-80A9-033F0280FFE8}" type="parTrans" cxnId="{73328A21-F94B-A04F-A5F6-F8A84F46EFE2}">
      <dgm:prSet/>
      <dgm:spPr/>
      <dgm:t>
        <a:bodyPr/>
        <a:lstStyle/>
        <a:p>
          <a:endParaRPr lang="sv-SE"/>
        </a:p>
      </dgm:t>
    </dgm:pt>
    <dgm:pt modelId="{07142725-4C39-764E-BE9F-2CDE5F0B011D}" type="sibTrans" cxnId="{73328A21-F94B-A04F-A5F6-F8A84F46EFE2}">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8">
        <dgm:presLayoutVars>
          <dgm:bulletEnabled val="1"/>
        </dgm:presLayoutVars>
      </dgm:prSet>
      <dgm:spPr/>
    </dgm:pt>
    <dgm:pt modelId="{C9BF42DD-7B11-4E40-9497-E1EABD250674}" type="pres">
      <dgm:prSet presAssocID="{172A6017-A754-1E42-B064-0DF06E4F17B6}" presName="sibTrans" presStyleLbl="sibTrans2D1" presStyleIdx="0" presStyleCnt="7"/>
      <dgm:spPr/>
    </dgm:pt>
    <dgm:pt modelId="{03BB3DEF-D1DA-CC40-A4C5-4165E063959D}" type="pres">
      <dgm:prSet presAssocID="{172A6017-A754-1E42-B064-0DF06E4F17B6}" presName="connectorText" presStyleLbl="sibTrans2D1" presStyleIdx="0" presStyleCnt="7"/>
      <dgm:spPr/>
    </dgm:pt>
    <dgm:pt modelId="{FA156E63-B30A-234D-BA80-F46C365C0D70}" type="pres">
      <dgm:prSet presAssocID="{B417EA5F-2296-A147-9FDF-EDA41B1E9EE9}" presName="node" presStyleLbl="node1" presStyleIdx="1" presStyleCnt="8">
        <dgm:presLayoutVars>
          <dgm:bulletEnabled val="1"/>
        </dgm:presLayoutVars>
      </dgm:prSet>
      <dgm:spPr/>
    </dgm:pt>
    <dgm:pt modelId="{D863175A-CB6F-F44E-AC77-7A9B2760E9F8}" type="pres">
      <dgm:prSet presAssocID="{0831C494-9D41-D543-B6BF-9E3F993709FF}" presName="sibTrans" presStyleLbl="sibTrans2D1" presStyleIdx="1" presStyleCnt="7"/>
      <dgm:spPr/>
    </dgm:pt>
    <dgm:pt modelId="{1B1CC1B9-2FB7-E248-94AA-93A72202CAE6}" type="pres">
      <dgm:prSet presAssocID="{0831C494-9D41-D543-B6BF-9E3F993709FF}" presName="connectorText" presStyleLbl="sibTrans2D1" presStyleIdx="1" presStyleCnt="7"/>
      <dgm:spPr/>
    </dgm:pt>
    <dgm:pt modelId="{E1F446B3-B727-EA49-9EF8-8A50A4B3721B}" type="pres">
      <dgm:prSet presAssocID="{01949101-C184-2741-8AB2-73F0ADAA5A29}" presName="node" presStyleLbl="node1" presStyleIdx="2" presStyleCnt="8">
        <dgm:presLayoutVars>
          <dgm:bulletEnabled val="1"/>
        </dgm:presLayoutVars>
      </dgm:prSet>
      <dgm:spPr/>
    </dgm:pt>
    <dgm:pt modelId="{06ABA543-87B7-1149-AE03-CE7AB948660B}" type="pres">
      <dgm:prSet presAssocID="{C725EB90-7D6D-624F-BB6C-454205D07882}" presName="sibTrans" presStyleLbl="sibTrans2D1" presStyleIdx="2" presStyleCnt="7"/>
      <dgm:spPr/>
    </dgm:pt>
    <dgm:pt modelId="{E15431FA-FA94-E341-9541-E57B1DBDA9AA}" type="pres">
      <dgm:prSet presAssocID="{C725EB90-7D6D-624F-BB6C-454205D07882}" presName="connectorText" presStyleLbl="sibTrans2D1" presStyleIdx="2" presStyleCnt="7"/>
      <dgm:spPr/>
    </dgm:pt>
    <dgm:pt modelId="{D4F55BBC-0AA4-9048-B86F-661F429757BB}" type="pres">
      <dgm:prSet presAssocID="{3D0E4A71-3559-6F41-82EF-4399AAF3F665}" presName="node" presStyleLbl="node1" presStyleIdx="3" presStyleCnt="8">
        <dgm:presLayoutVars>
          <dgm:bulletEnabled val="1"/>
        </dgm:presLayoutVars>
      </dgm:prSet>
      <dgm:spPr/>
    </dgm:pt>
    <dgm:pt modelId="{8101AA47-DDA9-A447-BE9D-4492B028B7B4}" type="pres">
      <dgm:prSet presAssocID="{F46FD193-A56F-674B-A5EF-160928253438}" presName="sibTrans" presStyleLbl="sibTrans2D1" presStyleIdx="3" presStyleCnt="7"/>
      <dgm:spPr/>
    </dgm:pt>
    <dgm:pt modelId="{8E843A19-0EC6-464F-90BE-A670AA2F0661}" type="pres">
      <dgm:prSet presAssocID="{F46FD193-A56F-674B-A5EF-160928253438}" presName="connectorText" presStyleLbl="sibTrans2D1" presStyleIdx="3" presStyleCnt="7"/>
      <dgm:spPr/>
    </dgm:pt>
    <dgm:pt modelId="{428727D4-D257-D543-A8BE-83021F6A69D0}" type="pres">
      <dgm:prSet presAssocID="{438F6A36-A432-B943-B012-9C9B9FA5A885}" presName="node" presStyleLbl="node1" presStyleIdx="4" presStyleCnt="8">
        <dgm:presLayoutVars>
          <dgm:bulletEnabled val="1"/>
        </dgm:presLayoutVars>
      </dgm:prSet>
      <dgm:spPr/>
    </dgm:pt>
    <dgm:pt modelId="{3FB1ABA6-9860-DF42-941A-31CADEF69D4F}" type="pres">
      <dgm:prSet presAssocID="{B949C7BA-55DA-7C4A-9A70-2C84ACBCF86B}" presName="sibTrans" presStyleLbl="sibTrans2D1" presStyleIdx="4" presStyleCnt="7"/>
      <dgm:spPr/>
    </dgm:pt>
    <dgm:pt modelId="{6B4FB42D-6842-C44A-A546-82DBAAA698CA}" type="pres">
      <dgm:prSet presAssocID="{B949C7BA-55DA-7C4A-9A70-2C84ACBCF86B}" presName="connectorText" presStyleLbl="sibTrans2D1" presStyleIdx="4" presStyleCnt="7"/>
      <dgm:spPr/>
    </dgm:pt>
    <dgm:pt modelId="{AE1A5D09-DD17-3A44-A0BD-238AC470C405}" type="pres">
      <dgm:prSet presAssocID="{44798558-176B-6F4B-9FE7-7F7032FE0C9E}" presName="node" presStyleLbl="node1" presStyleIdx="5" presStyleCnt="8">
        <dgm:presLayoutVars>
          <dgm:bulletEnabled val="1"/>
        </dgm:presLayoutVars>
      </dgm:prSet>
      <dgm:spPr/>
    </dgm:pt>
    <dgm:pt modelId="{425D69B2-EFB1-4144-AE49-351BB670BA4D}" type="pres">
      <dgm:prSet presAssocID="{659C5ABF-4A05-C942-BFFC-AC6D006DB5F6}" presName="sibTrans" presStyleLbl="sibTrans2D1" presStyleIdx="5" presStyleCnt="7"/>
      <dgm:spPr/>
    </dgm:pt>
    <dgm:pt modelId="{C2B7D453-F214-3942-B91E-8C69FACCC816}" type="pres">
      <dgm:prSet presAssocID="{659C5ABF-4A05-C942-BFFC-AC6D006DB5F6}" presName="connectorText" presStyleLbl="sibTrans2D1" presStyleIdx="5" presStyleCnt="7"/>
      <dgm:spPr/>
    </dgm:pt>
    <dgm:pt modelId="{020AAF12-9014-4348-9059-E8F4128A7ACB}" type="pres">
      <dgm:prSet presAssocID="{C5F87254-BCF5-3645-A3B0-02A8EB420A59}" presName="node" presStyleLbl="node1" presStyleIdx="6" presStyleCnt="8">
        <dgm:presLayoutVars>
          <dgm:bulletEnabled val="1"/>
        </dgm:presLayoutVars>
      </dgm:prSet>
      <dgm:spPr/>
    </dgm:pt>
    <dgm:pt modelId="{62475D2E-84D4-0041-893B-8BDE63484221}" type="pres">
      <dgm:prSet presAssocID="{9C5F5E2B-CFCA-0D4A-88D8-2A8DA7D87FFD}" presName="sibTrans" presStyleLbl="sibTrans2D1" presStyleIdx="6" presStyleCnt="7"/>
      <dgm:spPr/>
    </dgm:pt>
    <dgm:pt modelId="{5856DC68-E9E2-C34E-9E3E-9AA68A96C612}" type="pres">
      <dgm:prSet presAssocID="{9C5F5E2B-CFCA-0D4A-88D8-2A8DA7D87FFD}" presName="connectorText" presStyleLbl="sibTrans2D1" presStyleIdx="6" presStyleCnt="7"/>
      <dgm:spPr/>
    </dgm:pt>
    <dgm:pt modelId="{BAA65D69-C8FF-AA4F-B256-9971F4FCC9E7}" type="pres">
      <dgm:prSet presAssocID="{2BA1CEAE-EA06-9149-B3F3-28802EF42508}" presName="node" presStyleLbl="node1" presStyleIdx="7" presStyleCnt="8">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73328A21-F94B-A04F-A5F6-F8A84F46EFE2}" srcId="{033269AF-3438-AD40-AE99-E85C4961387D}" destId="{2BA1CEAE-EA06-9149-B3F3-28802EF42508}" srcOrd="7" destOrd="0" parTransId="{F1AEE78A-37A3-1043-80A9-033F0280FFE8}" sibTransId="{07142725-4C39-764E-BE9F-2CDE5F0B011D}"/>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25D1F24A-0DEB-B94A-AAB7-F96C220AB1DA}" type="presOf" srcId="{9C5F5E2B-CFCA-0D4A-88D8-2A8DA7D87FFD}" destId="{5856DC68-E9E2-C34E-9E3E-9AA68A96C612}" srcOrd="1" destOrd="0" presId="urn:microsoft.com/office/officeart/2005/8/layout/process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9AC46E66-2F5E-CA49-A957-44AE3A5ABA2E}" type="presOf" srcId="{2BA1CEAE-EA06-9149-B3F3-28802EF42508}" destId="{BAA65D69-C8FF-AA4F-B256-9971F4FCC9E7}"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F55ED6C3-215F-DB41-933A-BD909D928DCF}" type="presOf" srcId="{9C5F5E2B-CFCA-0D4A-88D8-2A8DA7D87FFD}" destId="{62475D2E-84D4-0041-893B-8BDE63484221}"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 modelId="{FC8D36AB-F7A5-5949-BF1E-97B2DFC9840E}" type="presParOf" srcId="{8C5748C0-5B17-A049-97F2-D3797F152837}" destId="{62475D2E-84D4-0041-893B-8BDE63484221}" srcOrd="13" destOrd="0" presId="urn:microsoft.com/office/officeart/2005/8/layout/process2"/>
    <dgm:cxn modelId="{3E196A87-A21D-A349-9C4E-6988D09DB3DB}" type="presParOf" srcId="{62475D2E-84D4-0041-893B-8BDE63484221}" destId="{5856DC68-E9E2-C34E-9E3E-9AA68A96C612}" srcOrd="0" destOrd="0" presId="urn:microsoft.com/office/officeart/2005/8/layout/process2"/>
    <dgm:cxn modelId="{81E6A182-754C-4642-9731-10C74CEF91EA}" type="presParOf" srcId="{8C5748C0-5B17-A049-97F2-D3797F152837}" destId="{BAA65D69-C8FF-AA4F-B256-9971F4FCC9E7}"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a:solidFill>
          <a:srgbClr val="92D050"/>
        </a:solidFill>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78028" y="0"/>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QC</a:t>
          </a:r>
        </a:p>
      </dsp:txBody>
      <dsp:txXfrm>
        <a:off x="3311924" y="33896"/>
        <a:ext cx="2015325" cy="1089495"/>
      </dsp:txXfrm>
    </dsp:sp>
    <dsp:sp modelId="{3C46C521-CB73-5D46-B9F9-1860E55C7FE9}">
      <dsp:nvSpPr>
        <dsp:cNvPr id="0" name=""/>
        <dsp:cNvSpPr/>
      </dsp:nvSpPr>
      <dsp:spPr>
        <a:xfrm rot="5400000">
          <a:off x="4102596" y="1186219"/>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4163354" y="1229618"/>
        <a:ext cx="312467" cy="303787"/>
      </dsp:txXfrm>
    </dsp:sp>
    <dsp:sp modelId="{55F90091-8607-C84C-BBE9-FF8FC29CD4AD}">
      <dsp:nvSpPr>
        <dsp:cNvPr id="0" name=""/>
        <dsp:cNvSpPr/>
      </dsp:nvSpPr>
      <dsp:spPr>
        <a:xfrm>
          <a:off x="3278028" y="1735931"/>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Alignment</a:t>
          </a:r>
        </a:p>
      </dsp:txBody>
      <dsp:txXfrm>
        <a:off x="3311924" y="1769827"/>
        <a:ext cx="2015325" cy="1089495"/>
      </dsp:txXfrm>
    </dsp:sp>
    <dsp:sp modelId="{C9BF42DD-7B11-4E40-9497-E1EABD250674}">
      <dsp:nvSpPr>
        <dsp:cNvPr id="0" name=""/>
        <dsp:cNvSpPr/>
      </dsp:nvSpPr>
      <dsp:spPr>
        <a:xfrm rot="5400000">
          <a:off x="4102596" y="2922150"/>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sv-SE" sz="2100" kern="1200"/>
        </a:p>
      </dsp:txBody>
      <dsp:txXfrm rot="-5400000">
        <a:off x="4163354" y="2965549"/>
        <a:ext cx="312467" cy="303787"/>
      </dsp:txXfrm>
    </dsp:sp>
    <dsp:sp modelId="{428727D4-D257-D543-A8BE-83021F6A69D0}">
      <dsp:nvSpPr>
        <dsp:cNvPr id="0" name=""/>
        <dsp:cNvSpPr/>
      </dsp:nvSpPr>
      <dsp:spPr>
        <a:xfrm>
          <a:off x="3278028" y="3471862"/>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p>
      </dsp:txBody>
      <dsp:txXfrm>
        <a:off x="3311924" y="3505758"/>
        <a:ext cx="2015325" cy="1089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78028" y="0"/>
          <a:ext cx="2083117" cy="115728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QC</a:t>
          </a:r>
        </a:p>
      </dsp:txBody>
      <dsp:txXfrm>
        <a:off x="3311924" y="33896"/>
        <a:ext cx="2015325" cy="1089495"/>
      </dsp:txXfrm>
    </dsp:sp>
    <dsp:sp modelId="{3C46C521-CB73-5D46-B9F9-1860E55C7FE9}">
      <dsp:nvSpPr>
        <dsp:cNvPr id="0" name=""/>
        <dsp:cNvSpPr/>
      </dsp:nvSpPr>
      <dsp:spPr>
        <a:xfrm rot="5400000">
          <a:off x="4102596" y="1186219"/>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4163354" y="1229618"/>
        <a:ext cx="312467" cy="303787"/>
      </dsp:txXfrm>
    </dsp:sp>
    <dsp:sp modelId="{55F90091-8607-C84C-BBE9-FF8FC29CD4AD}">
      <dsp:nvSpPr>
        <dsp:cNvPr id="0" name=""/>
        <dsp:cNvSpPr/>
      </dsp:nvSpPr>
      <dsp:spPr>
        <a:xfrm>
          <a:off x="3278028" y="1735931"/>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Alignment</a:t>
          </a:r>
        </a:p>
      </dsp:txBody>
      <dsp:txXfrm>
        <a:off x="3311924" y="1769827"/>
        <a:ext cx="2015325" cy="1089495"/>
      </dsp:txXfrm>
    </dsp:sp>
    <dsp:sp modelId="{C9BF42DD-7B11-4E40-9497-E1EABD250674}">
      <dsp:nvSpPr>
        <dsp:cNvPr id="0" name=""/>
        <dsp:cNvSpPr/>
      </dsp:nvSpPr>
      <dsp:spPr>
        <a:xfrm rot="5400000">
          <a:off x="4102596" y="2922150"/>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sv-SE" sz="2100" kern="1200"/>
        </a:p>
      </dsp:txBody>
      <dsp:txXfrm rot="-5400000">
        <a:off x="4163354" y="2965549"/>
        <a:ext cx="312467" cy="303787"/>
      </dsp:txXfrm>
    </dsp:sp>
    <dsp:sp modelId="{428727D4-D257-D543-A8BE-83021F6A69D0}">
      <dsp:nvSpPr>
        <dsp:cNvPr id="0" name=""/>
        <dsp:cNvSpPr/>
      </dsp:nvSpPr>
      <dsp:spPr>
        <a:xfrm>
          <a:off x="3278028" y="3471862"/>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p>
      </dsp:txBody>
      <dsp:txXfrm>
        <a:off x="3311924" y="3505758"/>
        <a:ext cx="2015325" cy="10894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78028" y="0"/>
          <a:ext cx="2083117" cy="1157287"/>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QC</a:t>
          </a:r>
        </a:p>
      </dsp:txBody>
      <dsp:txXfrm>
        <a:off x="3311924" y="33896"/>
        <a:ext cx="2015325" cy="1089495"/>
      </dsp:txXfrm>
    </dsp:sp>
    <dsp:sp modelId="{3C46C521-CB73-5D46-B9F9-1860E55C7FE9}">
      <dsp:nvSpPr>
        <dsp:cNvPr id="0" name=""/>
        <dsp:cNvSpPr/>
      </dsp:nvSpPr>
      <dsp:spPr>
        <a:xfrm rot="5400000">
          <a:off x="4102596" y="1186219"/>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4163354" y="1229618"/>
        <a:ext cx="312467" cy="303787"/>
      </dsp:txXfrm>
    </dsp:sp>
    <dsp:sp modelId="{55F90091-8607-C84C-BBE9-FF8FC29CD4AD}">
      <dsp:nvSpPr>
        <dsp:cNvPr id="0" name=""/>
        <dsp:cNvSpPr/>
      </dsp:nvSpPr>
      <dsp:spPr>
        <a:xfrm>
          <a:off x="3278028" y="1735931"/>
          <a:ext cx="2083117" cy="115728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Alignment</a:t>
          </a:r>
        </a:p>
      </dsp:txBody>
      <dsp:txXfrm>
        <a:off x="3311924" y="1769827"/>
        <a:ext cx="2015325" cy="1089495"/>
      </dsp:txXfrm>
    </dsp:sp>
    <dsp:sp modelId="{C9BF42DD-7B11-4E40-9497-E1EABD250674}">
      <dsp:nvSpPr>
        <dsp:cNvPr id="0" name=""/>
        <dsp:cNvSpPr/>
      </dsp:nvSpPr>
      <dsp:spPr>
        <a:xfrm rot="5400000">
          <a:off x="4102596" y="2922150"/>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sv-SE" sz="2100" kern="1200"/>
        </a:p>
      </dsp:txBody>
      <dsp:txXfrm rot="-5400000">
        <a:off x="4163354" y="2965549"/>
        <a:ext cx="312467" cy="303787"/>
      </dsp:txXfrm>
    </dsp:sp>
    <dsp:sp modelId="{428727D4-D257-D543-A8BE-83021F6A69D0}">
      <dsp:nvSpPr>
        <dsp:cNvPr id="0" name=""/>
        <dsp:cNvSpPr/>
      </dsp:nvSpPr>
      <dsp:spPr>
        <a:xfrm>
          <a:off x="3278028" y="3471862"/>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p>
      </dsp:txBody>
      <dsp:txXfrm>
        <a:off x="3311924" y="3505758"/>
        <a:ext cx="2015325" cy="10894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78028" y="0"/>
          <a:ext cx="2083117" cy="1157287"/>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QC</a:t>
          </a:r>
        </a:p>
      </dsp:txBody>
      <dsp:txXfrm>
        <a:off x="3311924" y="33896"/>
        <a:ext cx="2015325" cy="1089495"/>
      </dsp:txXfrm>
    </dsp:sp>
    <dsp:sp modelId="{3C46C521-CB73-5D46-B9F9-1860E55C7FE9}">
      <dsp:nvSpPr>
        <dsp:cNvPr id="0" name=""/>
        <dsp:cNvSpPr/>
      </dsp:nvSpPr>
      <dsp:spPr>
        <a:xfrm rot="5400000">
          <a:off x="4102596" y="1186219"/>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4163354" y="1229618"/>
        <a:ext cx="312467" cy="303787"/>
      </dsp:txXfrm>
    </dsp:sp>
    <dsp:sp modelId="{55F90091-8607-C84C-BBE9-FF8FC29CD4AD}">
      <dsp:nvSpPr>
        <dsp:cNvPr id="0" name=""/>
        <dsp:cNvSpPr/>
      </dsp:nvSpPr>
      <dsp:spPr>
        <a:xfrm>
          <a:off x="3278028" y="1735931"/>
          <a:ext cx="2083117" cy="1157287"/>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Alignment</a:t>
          </a:r>
        </a:p>
      </dsp:txBody>
      <dsp:txXfrm>
        <a:off x="3311924" y="1769827"/>
        <a:ext cx="2015325" cy="1089495"/>
      </dsp:txXfrm>
    </dsp:sp>
    <dsp:sp modelId="{C9BF42DD-7B11-4E40-9497-E1EABD250674}">
      <dsp:nvSpPr>
        <dsp:cNvPr id="0" name=""/>
        <dsp:cNvSpPr/>
      </dsp:nvSpPr>
      <dsp:spPr>
        <a:xfrm rot="5400000">
          <a:off x="4102596" y="2922150"/>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sv-SE" sz="2100" kern="1200"/>
        </a:p>
      </dsp:txBody>
      <dsp:txXfrm rot="-5400000">
        <a:off x="4163354" y="2965549"/>
        <a:ext cx="312467" cy="303787"/>
      </dsp:txXfrm>
    </dsp:sp>
    <dsp:sp modelId="{428727D4-D257-D543-A8BE-83021F6A69D0}">
      <dsp:nvSpPr>
        <dsp:cNvPr id="0" name=""/>
        <dsp:cNvSpPr/>
      </dsp:nvSpPr>
      <dsp:spPr>
        <a:xfrm>
          <a:off x="3278028" y="3471862"/>
          <a:ext cx="2083117" cy="115728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p>
      </dsp:txBody>
      <dsp:txXfrm>
        <a:off x="3311924" y="3505758"/>
        <a:ext cx="2015325" cy="10894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608774" y="1231"/>
          <a:ext cx="1354450" cy="438266"/>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Sample_1.fastq</a:t>
          </a:r>
        </a:p>
        <a:p>
          <a:pPr marL="0" lvl="0" indent="0" algn="ctr" defTabSz="444500">
            <a:lnSpc>
              <a:spcPct val="90000"/>
            </a:lnSpc>
            <a:spcBef>
              <a:spcPct val="0"/>
            </a:spcBef>
            <a:spcAft>
              <a:spcPct val="35000"/>
            </a:spcAft>
            <a:buNone/>
          </a:pPr>
          <a:r>
            <a:rPr lang="en-US" sz="1000" kern="1200" dirty="0"/>
            <a:t>Sample_2.fastq</a:t>
          </a:r>
        </a:p>
      </dsp:txBody>
      <dsp:txXfrm>
        <a:off x="1621610" y="14067"/>
        <a:ext cx="1328778" cy="412594"/>
      </dsp:txXfrm>
    </dsp:sp>
    <dsp:sp modelId="{C9BF42DD-7B11-4E40-9497-E1EABD250674}">
      <dsp:nvSpPr>
        <dsp:cNvPr id="0" name=""/>
        <dsp:cNvSpPr/>
      </dsp:nvSpPr>
      <dsp:spPr>
        <a:xfrm rot="5400000">
          <a:off x="2203825" y="450454"/>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226835" y="466889"/>
        <a:ext cx="118331" cy="115044"/>
      </dsp:txXfrm>
    </dsp:sp>
    <dsp:sp modelId="{FA156E63-B30A-234D-BA80-F46C365C0D70}">
      <dsp:nvSpPr>
        <dsp:cNvPr id="0" name=""/>
        <dsp:cNvSpPr/>
      </dsp:nvSpPr>
      <dsp:spPr>
        <a:xfrm>
          <a:off x="1608774" y="658630"/>
          <a:ext cx="1354450" cy="438266"/>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Alignment</a:t>
          </a:r>
        </a:p>
      </dsp:txBody>
      <dsp:txXfrm>
        <a:off x="1621610" y="671466"/>
        <a:ext cx="1328778" cy="412594"/>
      </dsp:txXfrm>
    </dsp:sp>
    <dsp:sp modelId="{D863175A-CB6F-F44E-AC77-7A9B2760E9F8}">
      <dsp:nvSpPr>
        <dsp:cNvPr id="0" name=""/>
        <dsp:cNvSpPr/>
      </dsp:nvSpPr>
      <dsp:spPr>
        <a:xfrm rot="5400000">
          <a:off x="2203825" y="1107853"/>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226835" y="1124288"/>
        <a:ext cx="118331" cy="115044"/>
      </dsp:txXfrm>
    </dsp:sp>
    <dsp:sp modelId="{E1F446B3-B727-EA49-9EF8-8A50A4B3721B}">
      <dsp:nvSpPr>
        <dsp:cNvPr id="0" name=""/>
        <dsp:cNvSpPr/>
      </dsp:nvSpPr>
      <dsp:spPr>
        <a:xfrm>
          <a:off x="1608774" y="1316030"/>
          <a:ext cx="1354450" cy="438266"/>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Sample.sam</a:t>
          </a:r>
          <a:endParaRPr lang="en-US" sz="1000" kern="1200" dirty="0"/>
        </a:p>
      </dsp:txBody>
      <dsp:txXfrm>
        <a:off x="1621610" y="1328866"/>
        <a:ext cx="1328778" cy="412594"/>
      </dsp:txXfrm>
    </dsp:sp>
    <dsp:sp modelId="{06ABA543-87B7-1149-AE03-CE7AB948660B}">
      <dsp:nvSpPr>
        <dsp:cNvPr id="0" name=""/>
        <dsp:cNvSpPr/>
      </dsp:nvSpPr>
      <dsp:spPr>
        <a:xfrm rot="5400000">
          <a:off x="2203825" y="1765253"/>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226835" y="1781688"/>
        <a:ext cx="118331" cy="115044"/>
      </dsp:txXfrm>
    </dsp:sp>
    <dsp:sp modelId="{D4F55BBC-0AA4-9048-B86F-661F429757BB}">
      <dsp:nvSpPr>
        <dsp:cNvPr id="0" name=""/>
        <dsp:cNvSpPr/>
      </dsp:nvSpPr>
      <dsp:spPr>
        <a:xfrm>
          <a:off x="1608774" y="1973429"/>
          <a:ext cx="1354450" cy="43826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Convert to bam</a:t>
          </a:r>
        </a:p>
      </dsp:txBody>
      <dsp:txXfrm>
        <a:off x="1621610" y="1986265"/>
        <a:ext cx="1328778" cy="412594"/>
      </dsp:txXfrm>
    </dsp:sp>
    <dsp:sp modelId="{8101AA47-DDA9-A447-BE9D-4492B028B7B4}">
      <dsp:nvSpPr>
        <dsp:cNvPr id="0" name=""/>
        <dsp:cNvSpPr/>
      </dsp:nvSpPr>
      <dsp:spPr>
        <a:xfrm rot="5400000">
          <a:off x="2203825" y="2422653"/>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226835" y="2439088"/>
        <a:ext cx="118331" cy="115044"/>
      </dsp:txXfrm>
    </dsp:sp>
    <dsp:sp modelId="{428727D4-D257-D543-A8BE-83021F6A69D0}">
      <dsp:nvSpPr>
        <dsp:cNvPr id="0" name=""/>
        <dsp:cNvSpPr/>
      </dsp:nvSpPr>
      <dsp:spPr>
        <a:xfrm>
          <a:off x="1608774" y="2630829"/>
          <a:ext cx="1354450" cy="438266"/>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Sample.bam</a:t>
          </a:r>
          <a:endParaRPr lang="en-US" sz="1000" kern="1200" dirty="0"/>
        </a:p>
      </dsp:txBody>
      <dsp:txXfrm>
        <a:off x="1621610" y="2643665"/>
        <a:ext cx="1328778" cy="412594"/>
      </dsp:txXfrm>
    </dsp:sp>
    <dsp:sp modelId="{3FB1ABA6-9860-DF42-941A-31CADEF69D4F}">
      <dsp:nvSpPr>
        <dsp:cNvPr id="0" name=""/>
        <dsp:cNvSpPr/>
      </dsp:nvSpPr>
      <dsp:spPr>
        <a:xfrm rot="5400000">
          <a:off x="2203825" y="3080052"/>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226835" y="3096487"/>
        <a:ext cx="118331" cy="115044"/>
      </dsp:txXfrm>
    </dsp:sp>
    <dsp:sp modelId="{AE1A5D09-DD17-3A44-A0BD-238AC470C405}">
      <dsp:nvSpPr>
        <dsp:cNvPr id="0" name=""/>
        <dsp:cNvSpPr/>
      </dsp:nvSpPr>
      <dsp:spPr>
        <a:xfrm>
          <a:off x="1608774" y="3288229"/>
          <a:ext cx="1354450" cy="43826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MarkDuplicates</a:t>
          </a:r>
          <a:endParaRPr lang="en-US" sz="1000" kern="1200" dirty="0"/>
        </a:p>
      </dsp:txBody>
      <dsp:txXfrm>
        <a:off x="1621610" y="3301065"/>
        <a:ext cx="1328778" cy="412594"/>
      </dsp:txXfrm>
    </dsp:sp>
    <dsp:sp modelId="{425D69B2-EFB1-4144-AE49-351BB670BA4D}">
      <dsp:nvSpPr>
        <dsp:cNvPr id="0" name=""/>
        <dsp:cNvSpPr/>
      </dsp:nvSpPr>
      <dsp:spPr>
        <a:xfrm rot="5400000">
          <a:off x="2203825" y="3737452"/>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226835" y="3753887"/>
        <a:ext cx="118331" cy="115044"/>
      </dsp:txXfrm>
    </dsp:sp>
    <dsp:sp modelId="{020AAF12-9014-4348-9059-E8F4128A7ACB}">
      <dsp:nvSpPr>
        <dsp:cNvPr id="0" name=""/>
        <dsp:cNvSpPr/>
      </dsp:nvSpPr>
      <dsp:spPr>
        <a:xfrm>
          <a:off x="1608774" y="3945628"/>
          <a:ext cx="1354450" cy="438266"/>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Sample.dedup.bam</a:t>
          </a:r>
          <a:endParaRPr lang="en-US" sz="1000" kern="1200" dirty="0"/>
        </a:p>
      </dsp:txBody>
      <dsp:txXfrm>
        <a:off x="1621610" y="3958464"/>
        <a:ext cx="1328778" cy="412594"/>
      </dsp:txXfrm>
    </dsp:sp>
    <dsp:sp modelId="{62475D2E-84D4-0041-893B-8BDE63484221}">
      <dsp:nvSpPr>
        <dsp:cNvPr id="0" name=""/>
        <dsp:cNvSpPr/>
      </dsp:nvSpPr>
      <dsp:spPr>
        <a:xfrm rot="5400000">
          <a:off x="2203825" y="4394851"/>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226835" y="4411286"/>
        <a:ext cx="118331" cy="115044"/>
      </dsp:txXfrm>
    </dsp:sp>
    <dsp:sp modelId="{BAA65D69-C8FF-AA4F-B256-9971F4FCC9E7}">
      <dsp:nvSpPr>
        <dsp:cNvPr id="0" name=""/>
        <dsp:cNvSpPr/>
      </dsp:nvSpPr>
      <dsp:spPr>
        <a:xfrm>
          <a:off x="1608774" y="4603028"/>
          <a:ext cx="1354450" cy="438266"/>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t>
          </a:r>
        </a:p>
      </dsp:txBody>
      <dsp:txXfrm>
        <a:off x="1621610" y="4615864"/>
        <a:ext cx="1328778" cy="4125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rgbClr val="92D05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3/3/20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1310109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11</a:t>
            </a:fld>
            <a:endParaRPr lang="en-US"/>
          </a:p>
        </p:txBody>
      </p:sp>
    </p:spTree>
    <p:extLst>
      <p:ext uri="{BB962C8B-B14F-4D97-AF65-F5344CB8AC3E}">
        <p14:creationId xmlns:p14="http://schemas.microsoft.com/office/powerpoint/2010/main" val="3616221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the absolutely minimal number of steps we can use to go from </a:t>
            </a:r>
            <a:r>
              <a:rPr lang="en-US" dirty="0" err="1"/>
              <a:t>fastq</a:t>
            </a:r>
            <a:r>
              <a:rPr lang="en-US" dirty="0"/>
              <a:t> files to a </a:t>
            </a:r>
            <a:r>
              <a:rPr lang="en-US" dirty="0" err="1"/>
              <a:t>vcf</a:t>
            </a:r>
            <a:r>
              <a:rPr lang="en-US" dirty="0"/>
              <a:t> file for one sample. </a:t>
            </a:r>
          </a:p>
        </p:txBody>
      </p:sp>
      <p:sp>
        <p:nvSpPr>
          <p:cNvPr id="4" name="Slide Number Placeholder 3"/>
          <p:cNvSpPr>
            <a:spLocks noGrp="1"/>
          </p:cNvSpPr>
          <p:nvPr>
            <p:ph type="sldNum" sz="quarter" idx="10"/>
          </p:nvPr>
        </p:nvSpPr>
        <p:spPr/>
        <p:txBody>
          <a:bodyPr/>
          <a:lstStyle/>
          <a:p>
            <a:fld id="{93028652-11D1-8A42-9F26-9AC760C0492B}" type="slidenum">
              <a:rPr lang="en-US" smtClean="0"/>
              <a:t>12</a:t>
            </a:fld>
            <a:endParaRPr lang="en-US"/>
          </a:p>
        </p:txBody>
      </p:sp>
    </p:spTree>
    <p:extLst>
      <p:ext uri="{BB962C8B-B14F-4D97-AF65-F5344CB8AC3E}">
        <p14:creationId xmlns:p14="http://schemas.microsoft.com/office/powerpoint/2010/main" val="2257797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commonly</a:t>
            </a:r>
            <a:r>
              <a:rPr lang="en-US" baseline="0" dirty="0"/>
              <a:t> used tool for quality control is </a:t>
            </a:r>
            <a:r>
              <a:rPr lang="en-US" baseline="0" dirty="0" err="1"/>
              <a:t>FastQC</a:t>
            </a:r>
            <a:r>
              <a:rPr lang="en-US" baseline="0" dirty="0"/>
              <a:t> which you can load using </a:t>
            </a:r>
            <a:r>
              <a:rPr lang="en-US" baseline="0" dirty="0" err="1"/>
              <a:t>Uppmaxs</a:t>
            </a:r>
            <a:r>
              <a:rPr lang="en-US" baseline="0" dirty="0"/>
              <a:t> module load system as shown here. If you have multiple samples a good tool developed out of NGI </a:t>
            </a:r>
            <a:r>
              <a:rPr lang="en-US" baseline="0" dirty="0" err="1"/>
              <a:t>stockholm</a:t>
            </a:r>
            <a:r>
              <a:rPr lang="en-US" baseline="0" dirty="0"/>
              <a:t> is </a:t>
            </a:r>
            <a:r>
              <a:rPr lang="en-US" baseline="0" dirty="0" err="1"/>
              <a:t>MultiQC</a:t>
            </a:r>
            <a:r>
              <a:rPr lang="en-US" baseline="0" dirty="0"/>
              <a:t> which concatenates and visualizes the qualities of multiple samples. </a:t>
            </a:r>
          </a:p>
          <a:p>
            <a:endParaRPr lang="en-US" baseline="0" dirty="0"/>
          </a:p>
          <a:p>
            <a:r>
              <a:rPr lang="en-US" baseline="0" dirty="0"/>
              <a:t>But first, lets just talk </a:t>
            </a:r>
            <a:r>
              <a:rPr lang="en-US" baseline="0" dirty="0" err="1"/>
              <a:t>abit</a:t>
            </a:r>
            <a:r>
              <a:rPr lang="en-US" baseline="0" dirty="0"/>
              <a:t> about some of the usual suspects when quality controlling the data.</a:t>
            </a:r>
          </a:p>
          <a:p>
            <a:endParaRPr lang="en-US" baseline="0" dirty="0"/>
          </a:p>
          <a:p>
            <a:r>
              <a:rPr lang="en-US" baseline="0" dirty="0"/>
              <a:t>(The qualities should have been discussed earlier during Martins lectures)</a:t>
            </a:r>
          </a:p>
          <a:p>
            <a:endParaRPr lang="en-US" baseline="0" dirty="0"/>
          </a:p>
          <a:p>
            <a:r>
              <a:rPr lang="en-US" baseline="0" dirty="0"/>
              <a:t>Here we see two examples of the individual base qualities across the read length. A usual cutoff for quality score is around 20, today with improving techniques you will find people set it even higher, at around 30. It is a balancing act of how much data you can afford to throw away based on quality and how low quality you dare keep since it may give errors later on.</a:t>
            </a:r>
          </a:p>
          <a:p>
            <a:endParaRPr lang="en-US" baseline="0" dirty="0"/>
          </a:p>
          <a:p>
            <a:r>
              <a:rPr lang="en-US" baseline="0" dirty="0"/>
              <a:t>Q20 means about 99% chance that the base in that position is correct. </a:t>
            </a:r>
          </a:p>
          <a:p>
            <a:r>
              <a:rPr lang="mr-IN" dirty="0"/>
              <a:t>Q=-10</a:t>
            </a:r>
            <a:r>
              <a:rPr lang="sv-SE" dirty="0"/>
              <a:t>*log10(P)</a:t>
            </a:r>
          </a:p>
          <a:p>
            <a:r>
              <a:rPr lang="sv-SE" dirty="0"/>
              <a:t>P=</a:t>
            </a:r>
            <a:r>
              <a:rPr lang="sv-SE" dirty="0" err="1"/>
              <a:t>Base</a:t>
            </a:r>
            <a:r>
              <a:rPr lang="sv-SE" dirty="0"/>
              <a:t> call </a:t>
            </a:r>
            <a:r>
              <a:rPr lang="sv-SE" dirty="0" err="1"/>
              <a:t>accuracy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4193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a:t>
            </a:r>
            <a:r>
              <a:rPr lang="en-US" baseline="0" dirty="0" err="1"/>
              <a:t>patternmatching</a:t>
            </a:r>
            <a:r>
              <a:rPr lang="en-US" baseline="0" dirty="0"/>
              <a:t>.</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873492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here we have found the position where it matches the reference. And then do this for every read.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795198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1577362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873863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interlude;</a:t>
            </a:r>
            <a:r>
              <a:rPr lang="en-US" baseline="0" dirty="0"/>
              <a:t> </a:t>
            </a:r>
            <a:r>
              <a:rPr lang="en-US" dirty="0"/>
              <a:t>Remember</a:t>
            </a:r>
            <a:r>
              <a:rPr lang="en-US" baseline="0" dirty="0"/>
              <a:t> how I spoke earlier about paired end data? Now that you know what alignment is I can explain that one of t</a:t>
            </a:r>
            <a:r>
              <a:rPr lang="en-US" dirty="0"/>
              <a:t>he strengths of paired end data is that since the distance between the paired reads is known we</a:t>
            </a:r>
            <a:r>
              <a:rPr lang="en-US" baseline="0" dirty="0"/>
              <a:t> can</a:t>
            </a:r>
            <a:r>
              <a:rPr lang="en-US" dirty="0"/>
              <a:t> infer</a:t>
            </a:r>
            <a:r>
              <a:rPr lang="en-US" baseline="0" dirty="0"/>
              <a:t> the position of the other read in repeat regions. After all once one read has mapped we know the approximate position of its pair.</a:t>
            </a:r>
          </a:p>
          <a:p>
            <a:endParaRPr lang="en-US" baseline="0" dirty="0"/>
          </a:p>
          <a:p>
            <a:r>
              <a:rPr lang="en-US" baseline="0" dirty="0"/>
              <a:t>Here is an illustration of this where we have two repeat regions and the blue read could easily map to either one but we know which one it maps to because of the position of its orange pair.</a:t>
            </a:r>
          </a:p>
          <a:p>
            <a:endParaRPr lang="en-US" baseline="0" dirty="0"/>
          </a:p>
          <a:p>
            <a:r>
              <a:rPr lang="en-US" baseline="0" dirty="0"/>
              <a:t>This property is also helpful for finding SVs.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1871279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22</a:t>
            </a:fld>
            <a:endParaRPr lang="en-US"/>
          </a:p>
        </p:txBody>
      </p:sp>
    </p:spTree>
    <p:extLst>
      <p:ext uri="{BB962C8B-B14F-4D97-AF65-F5344CB8AC3E}">
        <p14:creationId xmlns:p14="http://schemas.microsoft.com/office/powerpoint/2010/main" val="269655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2254140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2254140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a:t>
            </a:r>
            <a:r>
              <a:rPr lang="en-US" baseline="0" dirty="0" err="1"/>
              <a:t>namethe</a:t>
            </a:r>
            <a:r>
              <a:rPr lang="en-US" baseline="0" dirty="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4006141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Approximately</a:t>
            </a:r>
            <a:r>
              <a:rPr lang="sv-SE" sz="1200" kern="1200" dirty="0">
                <a:solidFill>
                  <a:schemeClr val="tx1"/>
                </a:solidFill>
                <a:effectLst/>
                <a:latin typeface="+mn-lt"/>
                <a:ea typeface="+mn-ea"/>
                <a:cs typeface="+mn-cs"/>
              </a:rPr>
              <a:t> 75%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world’s</a:t>
            </a:r>
            <a:r>
              <a:rPr lang="sv-SE" sz="1200" kern="1200" dirty="0">
                <a:solidFill>
                  <a:schemeClr val="tx1"/>
                </a:solidFill>
                <a:effectLst/>
                <a:latin typeface="+mn-lt"/>
                <a:ea typeface="+mn-ea"/>
                <a:cs typeface="+mn-cs"/>
              </a:rPr>
              <a:t> population </a:t>
            </a:r>
            <a:r>
              <a:rPr lang="sv-SE" sz="1200" kern="1200" dirty="0" err="1">
                <a:solidFill>
                  <a:schemeClr val="tx1"/>
                </a:solidFill>
                <a:effectLst/>
                <a:latin typeface="+mn-lt"/>
                <a:ea typeface="+mn-ea"/>
                <a:cs typeface="+mn-cs"/>
              </a:rPr>
              <a:t>loses</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at </a:t>
            </a:r>
            <a:r>
              <a:rPr lang="sv-SE" sz="1200" kern="1200" dirty="0" err="1">
                <a:solidFill>
                  <a:schemeClr val="tx1"/>
                </a:solidFill>
                <a:effectLst/>
                <a:latin typeface="+mn-lt"/>
                <a:ea typeface="+mn-ea"/>
                <a:cs typeface="+mn-cs"/>
              </a:rPr>
              <a:t>some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point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while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others</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can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into</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adulthood</a:t>
            </a:r>
            <a:r>
              <a:rPr lang="sv-SE" sz="1200" kern="1200" dirty="0">
                <a:solidFill>
                  <a:schemeClr val="tx1"/>
                </a:solidFill>
                <a:effectLst/>
                <a:latin typeface="+mn-lt"/>
                <a:ea typeface="+mn-ea"/>
                <a:cs typeface="+mn-cs"/>
              </a:rPr>
              <a:t>. </a:t>
            </a:r>
            <a:endParaRPr lang="sv-SE" dirty="0"/>
          </a:p>
          <a:p>
            <a:endParaRPr lang="en-GB" dirty="0"/>
          </a:p>
          <a:p>
            <a:r>
              <a:rPr lang="en-GB" dirty="0"/>
              <a:t>Genetic variants in or near the LCT (lactase) gene affects if a person can digest lactase in adulthood.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2318022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concept we need to understand is what the reference genome is. It is a</a:t>
            </a:r>
            <a:r>
              <a:rPr lang="en-US" dirty="0"/>
              <a:t> haploid nucleic acid</a:t>
            </a:r>
            <a:r>
              <a:rPr lang="en-US" baseline="0" dirty="0"/>
              <a:t> sequence which represents a species. </a:t>
            </a:r>
          </a:p>
          <a:p>
            <a:endParaRPr lang="en-US" baseline="0" dirty="0"/>
          </a:p>
          <a:p>
            <a:r>
              <a:rPr lang="en-US" baseline="0" dirty="0"/>
              <a:t>HG19 was release in 2009 and is based on thirteen anonymous volunteers from Buffalo, NY. </a:t>
            </a:r>
          </a:p>
          <a:p>
            <a:endParaRPr lang="en-US" baseline="0" dirty="0"/>
          </a:p>
          <a:p>
            <a:r>
              <a:rPr lang="en-US" baseline="0" dirty="0"/>
              <a:t>Roughly; the newer the version of the reference genome the fewer the gaps. Compare the first version of the human genome which had 150k gaps and hg19 which had 250. The latest human reference genome, HG38, was release 24</a:t>
            </a:r>
            <a:r>
              <a:rPr lang="en-US" baseline="30000" dirty="0"/>
              <a:t>th</a:t>
            </a:r>
            <a:r>
              <a:rPr lang="en-US" baseline="0" dirty="0"/>
              <a:t> of December 2013. </a:t>
            </a:r>
            <a:br>
              <a:rPr lang="en-US" baseline="0" dirty="0"/>
            </a:br>
            <a:br>
              <a:rPr lang="en-US" baseline="0" dirty="0"/>
            </a:br>
            <a:r>
              <a:rPr lang="en-US" baseline="0" dirty="0"/>
              <a:t>So what it all boils down to is that this is a genetic map of a species.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838288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2354241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291702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2925759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41</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1715234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2263428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337009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1201664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1006916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3402518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Keeping that in mind,</a:t>
            </a:r>
            <a:r>
              <a:rPr lang="en-US" baseline="0" dirty="0"/>
              <a:t> what is a variant? A variant is a position where the samples sequence does not agree with the reference genome sequence. Here for example is 24 nucleotides from a reference genome. </a:t>
            </a:r>
            <a:endParaRPr lang="en-US" dirty="0"/>
          </a:p>
          <a:p>
            <a:endParaRPr lang="en-US" dirty="0"/>
          </a:p>
          <a:p>
            <a:r>
              <a:rPr lang="en-US" dirty="0"/>
              <a:t>When I then align</a:t>
            </a:r>
            <a:r>
              <a:rPr lang="en-US" baseline="0" dirty="0"/>
              <a:t> the genomic sequence of a sample to the reference genome and compare we see that in one position where the reference sample is Cytosine we have Adenine. In this case this is a variant in that sample.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5797586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3973503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QUAL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tells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you</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how</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confident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we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there</a:t>
            </a:r>
            <a:r>
              <a:rPr lang="sv-SE" sz="1200" b="0" i="0" u="none" strike="noStrike" kern="1200" dirty="0">
                <a:solidFill>
                  <a:schemeClr val="tx1"/>
                </a:solidFill>
                <a:effectLst/>
                <a:latin typeface="+mn-lt"/>
                <a:ea typeface="+mn-ea"/>
                <a:cs typeface="+mn-cs"/>
              </a:rPr>
              <a:t> is </a:t>
            </a:r>
            <a:r>
              <a:rPr lang="sv-SE" sz="1200" b="1" i="0" u="none" strike="noStrike" kern="1200" dirty="0" err="1">
                <a:solidFill>
                  <a:schemeClr val="tx1"/>
                </a:solidFill>
                <a:effectLst/>
                <a:latin typeface="+mn-lt"/>
                <a:ea typeface="+mn-ea"/>
                <a:cs typeface="+mn-cs"/>
              </a:rPr>
              <a:t>some</a:t>
            </a:r>
            <a:r>
              <a:rPr lang="sv-SE" sz="1200" b="1" i="0" u="none" strike="noStrike" kern="1200" dirty="0">
                <a:solidFill>
                  <a:schemeClr val="tx1"/>
                </a:solidFill>
                <a:effectLst/>
                <a:latin typeface="+mn-lt"/>
                <a:ea typeface="+mn-ea"/>
                <a:cs typeface="+mn-cs"/>
              </a:rPr>
              <a:t> kind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variation</a:t>
            </a:r>
            <a:r>
              <a:rPr lang="sv-SE" sz="1200" b="0" i="0" u="none" strike="noStrike" kern="1200" dirty="0">
                <a:solidFill>
                  <a:schemeClr val="tx1"/>
                </a:solidFill>
                <a:effectLst/>
                <a:latin typeface="+mn-lt"/>
                <a:ea typeface="+mn-ea"/>
                <a:cs typeface="+mn-cs"/>
              </a:rPr>
              <a:t> at a given site. The variation </a:t>
            </a:r>
            <a:r>
              <a:rPr lang="sv-SE" sz="1200" b="0" i="0" u="none" strike="noStrike" kern="1200" dirty="0" err="1">
                <a:solidFill>
                  <a:schemeClr val="tx1"/>
                </a:solidFill>
                <a:effectLst/>
                <a:latin typeface="+mn-lt"/>
                <a:ea typeface="+mn-ea"/>
                <a:cs typeface="+mn-cs"/>
              </a:rPr>
              <a:t>may</a:t>
            </a:r>
            <a:r>
              <a:rPr lang="sv-SE" sz="1200" b="0" i="0" u="none" strike="noStrike" kern="1200" dirty="0">
                <a:solidFill>
                  <a:schemeClr val="tx1"/>
                </a:solidFill>
                <a:effectLst/>
                <a:latin typeface="+mn-lt"/>
                <a:ea typeface="+mn-ea"/>
                <a:cs typeface="+mn-cs"/>
              </a:rPr>
              <a:t> be present in </a:t>
            </a:r>
            <a:r>
              <a:rPr lang="sv-SE" sz="1200" b="0" i="0" u="none" strike="noStrike" kern="1200" dirty="0" err="1">
                <a:solidFill>
                  <a:schemeClr val="tx1"/>
                </a:solidFill>
                <a:effectLst/>
                <a:latin typeface="+mn-lt"/>
                <a:ea typeface="+mn-ea"/>
                <a:cs typeface="+mn-cs"/>
              </a:rPr>
              <a:t>one</a:t>
            </a:r>
            <a:r>
              <a:rPr lang="sv-SE" sz="1200" b="0" i="0" u="none" strike="noStrike" kern="1200" dirty="0">
                <a:solidFill>
                  <a:schemeClr val="tx1"/>
                </a:solidFill>
                <a:effectLst/>
                <a:latin typeface="+mn-lt"/>
                <a:ea typeface="+mn-ea"/>
                <a:cs typeface="+mn-cs"/>
              </a:rPr>
              <a:t> or </a:t>
            </a:r>
            <a:r>
              <a:rPr lang="sv-SE" sz="1200" b="0" i="0" u="none" strike="noStrike" kern="1200" dirty="0" err="1">
                <a:solidFill>
                  <a:schemeClr val="tx1"/>
                </a:solidFill>
                <a:effectLst/>
                <a:latin typeface="+mn-lt"/>
                <a:ea typeface="+mn-ea"/>
                <a:cs typeface="+mn-cs"/>
              </a:rPr>
              <a:t>more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a:t>
            </a:r>
          </a:p>
          <a:p>
            <a:endParaRPr lang="sv-SE" sz="1200" b="0" i="0" u="none" strike="noStrike" kern="1200" dirty="0">
              <a:solidFill>
                <a:schemeClr val="tx1"/>
              </a:solidFill>
              <a:effectLst/>
              <a:latin typeface="+mn-lt"/>
              <a:ea typeface="+mn-ea"/>
              <a:cs typeface="+mn-cs"/>
            </a:endParaRPr>
          </a:p>
          <a:p>
            <a:r>
              <a:rPr lang="sv-SE" sz="1200" b="0" i="0" u="none" strike="noStrike" kern="1200" dirty="0">
                <a:solidFill>
                  <a:schemeClr val="tx1"/>
                </a:solidFill>
                <a:effectLst/>
                <a:latin typeface="+mn-lt"/>
                <a:ea typeface="+mn-ea"/>
                <a:cs typeface="+mn-cs"/>
              </a:rPr>
              <a:t>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is the QUAL score </a:t>
            </a:r>
            <a:r>
              <a:rPr lang="sv-SE" sz="1200" b="0" i="0" u="none" strike="noStrike" kern="1200" dirty="0" err="1">
                <a:solidFill>
                  <a:schemeClr val="tx1"/>
                </a:solidFill>
                <a:effectLst/>
                <a:latin typeface="+mn-lt"/>
                <a:ea typeface="+mn-ea"/>
                <a:cs typeface="+mn-cs"/>
              </a:rPr>
              <a:t>normalized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(AD) for a variant. For a </a:t>
            </a:r>
            <a:r>
              <a:rPr lang="sv-SE" sz="1200" b="0" i="0" u="none" strike="noStrike" kern="1200" dirty="0" err="1">
                <a:solidFill>
                  <a:schemeClr val="tx1"/>
                </a:solidFill>
                <a:effectLst/>
                <a:latin typeface="+mn-lt"/>
                <a:ea typeface="+mn-ea"/>
                <a:cs typeface="+mn-cs"/>
              </a:rPr>
              <a:t>single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HaplotypeCaller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taking</a:t>
            </a:r>
            <a:r>
              <a:rPr lang="sv-SE" sz="1200" b="0" i="0" u="none" strike="noStrike" kern="1200" dirty="0">
                <a:solidFill>
                  <a:schemeClr val="tx1"/>
                </a:solidFill>
                <a:effectLst/>
                <a:latin typeface="+mn-lt"/>
                <a:ea typeface="+mn-ea"/>
                <a:cs typeface="+mn-cs"/>
              </a:rPr>
              <a:t> QUAL/AD. </a:t>
            </a:r>
          </a:p>
          <a:p>
            <a:r>
              <a:rPr lang="sv-SE" sz="1200" b="0" i="0" u="none" strike="noStrike" kern="1200" dirty="0">
                <a:solidFill>
                  <a:schemeClr val="tx1"/>
                </a:solidFill>
                <a:effectLst/>
                <a:latin typeface="+mn-lt"/>
                <a:ea typeface="+mn-ea"/>
                <a:cs typeface="+mn-cs"/>
              </a:rPr>
              <a:t>In </a:t>
            </a:r>
            <a:r>
              <a:rPr lang="sv-SE" sz="1200" b="0" i="0" u="none" strike="noStrike" kern="1200" dirty="0" err="1">
                <a:solidFill>
                  <a:schemeClr val="tx1"/>
                </a:solidFill>
                <a:effectLst/>
                <a:latin typeface="+mn-lt"/>
                <a:ea typeface="+mn-ea"/>
                <a:cs typeface="+mn-cs"/>
              </a:rPr>
              <a:t>case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multisample </a:t>
            </a:r>
            <a:r>
              <a:rPr lang="sv-SE" sz="1200" b="0" i="0" u="none" strike="noStrike" kern="1200" dirty="0" err="1">
                <a:solidFill>
                  <a:schemeClr val="tx1"/>
                </a:solidFill>
                <a:effectLst/>
                <a:latin typeface="+mn-lt"/>
                <a:ea typeface="+mn-ea"/>
                <a:cs typeface="+mn-cs"/>
              </a:rPr>
              <a:t>vcf</a:t>
            </a:r>
            <a:r>
              <a:rPr lang="sv-SE" sz="1200" b="0" i="0" u="none" strike="noStrike" kern="1200" dirty="0">
                <a:solidFill>
                  <a:schemeClr val="tx1"/>
                </a:solidFill>
                <a:effectLst/>
                <a:latin typeface="+mn-lt"/>
                <a:ea typeface="+mn-ea"/>
                <a:cs typeface="+mn-cs"/>
              </a:rPr>
              <a:t>, QD is </a:t>
            </a:r>
            <a:r>
              <a:rPr lang="sv-SE" sz="1200" b="0" i="0" u="none" strike="noStrike" kern="1200" dirty="0" err="1">
                <a:solidFill>
                  <a:schemeClr val="tx1"/>
                </a:solidFill>
                <a:effectLst/>
                <a:latin typeface="+mn-lt"/>
                <a:ea typeface="+mn-ea"/>
                <a:cs typeface="+mn-cs"/>
              </a:rPr>
              <a:t>calculated</a:t>
            </a:r>
            <a:r>
              <a:rPr lang="sv-SE" sz="1200" b="0" i="0" u="none" strike="noStrike" kern="1200" dirty="0">
                <a:solidFill>
                  <a:schemeClr val="tx1"/>
                </a:solidFill>
                <a:effectLst/>
                <a:latin typeface="+mn-lt"/>
                <a:ea typeface="+mn-ea"/>
                <a:cs typeface="+mn-cs"/>
              </a:rPr>
              <a:t> by QUAL/(</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non </a:t>
            </a:r>
            <a:r>
              <a:rPr lang="sv-SE" sz="1200" b="0" i="0" u="none" strike="noStrike" kern="1200" dirty="0" err="1">
                <a:solidFill>
                  <a:schemeClr val="tx1"/>
                </a:solidFill>
                <a:effectLst/>
                <a:latin typeface="+mn-lt"/>
                <a:ea typeface="+mn-ea"/>
                <a:cs typeface="+mn-cs"/>
              </a:rPr>
              <a:t>hom</a:t>
            </a:r>
            <a:r>
              <a:rPr lang="sv-SE" sz="1200" b="0" i="0" u="none" strike="noStrike" kern="1200" dirty="0">
                <a:solidFill>
                  <a:schemeClr val="tx1"/>
                </a:solidFill>
                <a:effectLst/>
                <a:latin typeface="+mn-lt"/>
                <a:ea typeface="+mn-ea"/>
                <a:cs typeface="+mn-cs"/>
              </a:rPr>
              <a:t>-ref DP) i.e.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not </a:t>
            </a:r>
            <a:r>
              <a:rPr lang="sv-SE" sz="1200" b="0" i="0" u="none" strike="noStrike" kern="1200" dirty="0" err="1">
                <a:solidFill>
                  <a:schemeClr val="tx1"/>
                </a:solidFill>
                <a:effectLst/>
                <a:latin typeface="+mn-lt"/>
                <a:ea typeface="+mn-ea"/>
                <a:cs typeface="+mn-cs"/>
              </a:rPr>
              <a:t>homozygous</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p>
          <a:p>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 </a:t>
            </a:r>
            <a:r>
              <a:rPr lang="sv-SE" sz="1200" b="0" i="0" u="none" strike="noStrike" kern="1200" dirty="0" err="1">
                <a:solidFill>
                  <a:schemeClr val="tx1"/>
                </a:solidFill>
                <a:effectLst/>
                <a:latin typeface="+mn-lt"/>
                <a:ea typeface="+mn-ea"/>
                <a:cs typeface="+mn-cs"/>
              </a:rPr>
              <a:t>Root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mean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square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across</a:t>
            </a:r>
            <a:r>
              <a:rPr lang="sv-SE" sz="1200" b="0" i="0" u="none" strike="noStrike" kern="1200" dirty="0">
                <a:solidFill>
                  <a:schemeClr val="tx1"/>
                </a:solidFill>
                <a:effectLst/>
                <a:latin typeface="+mn-lt"/>
                <a:ea typeface="+mn-ea"/>
                <a:cs typeface="+mn-cs"/>
              </a:rPr>
              <a:t> al l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value</a:t>
            </a:r>
            <a:r>
              <a:rPr lang="sv-SE" sz="1200" b="0" i="0" u="none" strike="noStrike" kern="1200" dirty="0">
                <a:solidFill>
                  <a:schemeClr val="tx1"/>
                </a:solidFill>
                <a:effectLst/>
                <a:latin typeface="+mn-lt"/>
                <a:ea typeface="+mn-ea"/>
                <a:cs typeface="+mn-cs"/>
              </a:rPr>
              <a:t> output for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annotation is the u-</a:t>
            </a:r>
            <a:r>
              <a:rPr lang="sv-SE" sz="1200" b="0" i="0" u="none" strike="noStrike" kern="1200" dirty="0" err="1">
                <a:solidFill>
                  <a:schemeClr val="tx1"/>
                </a:solidFill>
                <a:effectLst/>
                <a:latin typeface="+mn-lt"/>
                <a:ea typeface="+mn-ea"/>
                <a:cs typeface="+mn-cs"/>
              </a:rPr>
              <a:t>based</a:t>
            </a:r>
            <a:r>
              <a:rPr lang="sv-SE" sz="1200" b="0" i="0" u="none" strike="noStrike" kern="1200" dirty="0">
                <a:solidFill>
                  <a:schemeClr val="tx1"/>
                </a:solidFill>
                <a:effectLst/>
                <a:latin typeface="+mn-lt"/>
                <a:ea typeface="+mn-ea"/>
                <a:cs typeface="+mn-cs"/>
              </a:rPr>
              <a:t> z-approximation from the Mann-Whitney-</a:t>
            </a:r>
            <a:r>
              <a:rPr lang="sv-SE" sz="1200" b="0" i="0" u="none" strike="noStrike" kern="1200" dirty="0" err="1">
                <a:solidFill>
                  <a:schemeClr val="tx1"/>
                </a:solidFill>
                <a:effectLst/>
                <a:latin typeface="+mn-lt"/>
                <a:ea typeface="+mn-ea"/>
                <a:cs typeface="+mn-cs"/>
              </a:rPr>
              <a:t>Wilcoxon</a:t>
            </a:r>
            <a:r>
              <a:rPr lang="sv-SE" sz="1200" b="0" i="0" u="none" strike="noStrike" kern="1200" dirty="0">
                <a:solidFill>
                  <a:schemeClr val="tx1"/>
                </a:solidFill>
                <a:effectLst/>
                <a:latin typeface="+mn-lt"/>
                <a:ea typeface="+mn-ea"/>
                <a:cs typeface="+mn-cs"/>
              </a:rPr>
              <a:t> Rank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Test for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qualities</a:t>
            </a:r>
            <a:r>
              <a:rPr lang="sv-SE" sz="1200" b="0" i="0" u="none" strike="noStrike" kern="1200" dirty="0">
                <a:solidFill>
                  <a:schemeClr val="tx1"/>
                </a:solidFill>
                <a:effectLst/>
                <a:latin typeface="+mn-lt"/>
                <a:ea typeface="+mn-ea"/>
                <a:cs typeface="+mn-cs"/>
              </a:rPr>
              <a:t>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REF vs.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ALT).</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028652-11D1-8A42-9F26-9AC760C0492B}" type="slidenum">
              <a:rPr lang="en-US" smtClean="0"/>
              <a:t>51</a:t>
            </a:fld>
            <a:endParaRPr lang="en-US"/>
          </a:p>
        </p:txBody>
      </p:sp>
    </p:spTree>
    <p:extLst>
      <p:ext uri="{BB962C8B-B14F-4D97-AF65-F5344CB8AC3E}">
        <p14:creationId xmlns:p14="http://schemas.microsoft.com/office/powerpoint/2010/main" val="1704520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QUAL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tells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you</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how</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confident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we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there</a:t>
            </a:r>
            <a:r>
              <a:rPr lang="sv-SE" sz="1200" b="0" i="0" u="none" strike="noStrike" kern="1200" dirty="0">
                <a:solidFill>
                  <a:schemeClr val="tx1"/>
                </a:solidFill>
                <a:effectLst/>
                <a:latin typeface="+mn-lt"/>
                <a:ea typeface="+mn-ea"/>
                <a:cs typeface="+mn-cs"/>
              </a:rPr>
              <a:t> is </a:t>
            </a:r>
            <a:r>
              <a:rPr lang="sv-SE" sz="1200" b="1" i="0" u="none" strike="noStrike" kern="1200" dirty="0" err="1">
                <a:solidFill>
                  <a:schemeClr val="tx1"/>
                </a:solidFill>
                <a:effectLst/>
                <a:latin typeface="+mn-lt"/>
                <a:ea typeface="+mn-ea"/>
                <a:cs typeface="+mn-cs"/>
              </a:rPr>
              <a:t>some</a:t>
            </a:r>
            <a:r>
              <a:rPr lang="sv-SE" sz="1200" b="1" i="0" u="none" strike="noStrike" kern="1200" dirty="0">
                <a:solidFill>
                  <a:schemeClr val="tx1"/>
                </a:solidFill>
                <a:effectLst/>
                <a:latin typeface="+mn-lt"/>
                <a:ea typeface="+mn-ea"/>
                <a:cs typeface="+mn-cs"/>
              </a:rPr>
              <a:t> kind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variation</a:t>
            </a:r>
            <a:r>
              <a:rPr lang="sv-SE" sz="1200" b="0" i="0" u="none" strike="noStrike" kern="1200" dirty="0">
                <a:solidFill>
                  <a:schemeClr val="tx1"/>
                </a:solidFill>
                <a:effectLst/>
                <a:latin typeface="+mn-lt"/>
                <a:ea typeface="+mn-ea"/>
                <a:cs typeface="+mn-cs"/>
              </a:rPr>
              <a:t> at a given site. The variation </a:t>
            </a:r>
            <a:r>
              <a:rPr lang="sv-SE" sz="1200" b="0" i="0" u="none" strike="noStrike" kern="1200" dirty="0" err="1">
                <a:solidFill>
                  <a:schemeClr val="tx1"/>
                </a:solidFill>
                <a:effectLst/>
                <a:latin typeface="+mn-lt"/>
                <a:ea typeface="+mn-ea"/>
                <a:cs typeface="+mn-cs"/>
              </a:rPr>
              <a:t>may</a:t>
            </a:r>
            <a:r>
              <a:rPr lang="sv-SE" sz="1200" b="0" i="0" u="none" strike="noStrike" kern="1200" dirty="0">
                <a:solidFill>
                  <a:schemeClr val="tx1"/>
                </a:solidFill>
                <a:effectLst/>
                <a:latin typeface="+mn-lt"/>
                <a:ea typeface="+mn-ea"/>
                <a:cs typeface="+mn-cs"/>
              </a:rPr>
              <a:t> be present in </a:t>
            </a:r>
            <a:r>
              <a:rPr lang="sv-SE" sz="1200" b="0" i="0" u="none" strike="noStrike" kern="1200" dirty="0" err="1">
                <a:solidFill>
                  <a:schemeClr val="tx1"/>
                </a:solidFill>
                <a:effectLst/>
                <a:latin typeface="+mn-lt"/>
                <a:ea typeface="+mn-ea"/>
                <a:cs typeface="+mn-cs"/>
              </a:rPr>
              <a:t>one</a:t>
            </a:r>
            <a:r>
              <a:rPr lang="sv-SE" sz="1200" b="0" i="0" u="none" strike="noStrike" kern="1200" dirty="0">
                <a:solidFill>
                  <a:schemeClr val="tx1"/>
                </a:solidFill>
                <a:effectLst/>
                <a:latin typeface="+mn-lt"/>
                <a:ea typeface="+mn-ea"/>
                <a:cs typeface="+mn-cs"/>
              </a:rPr>
              <a:t> or </a:t>
            </a:r>
            <a:r>
              <a:rPr lang="sv-SE" sz="1200" b="0" i="0" u="none" strike="noStrike" kern="1200" dirty="0" err="1">
                <a:solidFill>
                  <a:schemeClr val="tx1"/>
                </a:solidFill>
                <a:effectLst/>
                <a:latin typeface="+mn-lt"/>
                <a:ea typeface="+mn-ea"/>
                <a:cs typeface="+mn-cs"/>
              </a:rPr>
              <a:t>more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a:t>
            </a:r>
          </a:p>
          <a:p>
            <a:endParaRPr lang="sv-SE" sz="1200" b="0" i="0" u="none" strike="noStrike" kern="1200" dirty="0">
              <a:solidFill>
                <a:schemeClr val="tx1"/>
              </a:solidFill>
              <a:effectLst/>
              <a:latin typeface="+mn-lt"/>
              <a:ea typeface="+mn-ea"/>
              <a:cs typeface="+mn-cs"/>
            </a:endParaRPr>
          </a:p>
          <a:p>
            <a:r>
              <a:rPr lang="sv-SE" sz="1200" b="0" i="0" u="none" strike="noStrike" kern="1200" dirty="0">
                <a:solidFill>
                  <a:schemeClr val="tx1"/>
                </a:solidFill>
                <a:effectLst/>
                <a:latin typeface="+mn-lt"/>
                <a:ea typeface="+mn-ea"/>
                <a:cs typeface="+mn-cs"/>
              </a:rPr>
              <a:t>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is the QUAL score </a:t>
            </a:r>
            <a:r>
              <a:rPr lang="sv-SE" sz="1200" b="0" i="0" u="none" strike="noStrike" kern="1200" dirty="0" err="1">
                <a:solidFill>
                  <a:schemeClr val="tx1"/>
                </a:solidFill>
                <a:effectLst/>
                <a:latin typeface="+mn-lt"/>
                <a:ea typeface="+mn-ea"/>
                <a:cs typeface="+mn-cs"/>
              </a:rPr>
              <a:t>normalized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(AD) for a variant. For a </a:t>
            </a:r>
            <a:r>
              <a:rPr lang="sv-SE" sz="1200" b="0" i="0" u="none" strike="noStrike" kern="1200" dirty="0" err="1">
                <a:solidFill>
                  <a:schemeClr val="tx1"/>
                </a:solidFill>
                <a:effectLst/>
                <a:latin typeface="+mn-lt"/>
                <a:ea typeface="+mn-ea"/>
                <a:cs typeface="+mn-cs"/>
              </a:rPr>
              <a:t>single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HaplotypeCaller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taking</a:t>
            </a:r>
            <a:r>
              <a:rPr lang="sv-SE" sz="1200" b="0" i="0" u="none" strike="noStrike" kern="1200" dirty="0">
                <a:solidFill>
                  <a:schemeClr val="tx1"/>
                </a:solidFill>
                <a:effectLst/>
                <a:latin typeface="+mn-lt"/>
                <a:ea typeface="+mn-ea"/>
                <a:cs typeface="+mn-cs"/>
              </a:rPr>
              <a:t> QUAL/AD. </a:t>
            </a:r>
          </a:p>
          <a:p>
            <a:r>
              <a:rPr lang="sv-SE" sz="1200" b="0" i="0" u="none" strike="noStrike" kern="1200" dirty="0">
                <a:solidFill>
                  <a:schemeClr val="tx1"/>
                </a:solidFill>
                <a:effectLst/>
                <a:latin typeface="+mn-lt"/>
                <a:ea typeface="+mn-ea"/>
                <a:cs typeface="+mn-cs"/>
              </a:rPr>
              <a:t>In </a:t>
            </a:r>
            <a:r>
              <a:rPr lang="sv-SE" sz="1200" b="0" i="0" u="none" strike="noStrike" kern="1200" dirty="0" err="1">
                <a:solidFill>
                  <a:schemeClr val="tx1"/>
                </a:solidFill>
                <a:effectLst/>
                <a:latin typeface="+mn-lt"/>
                <a:ea typeface="+mn-ea"/>
                <a:cs typeface="+mn-cs"/>
              </a:rPr>
              <a:t>case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multisample </a:t>
            </a:r>
            <a:r>
              <a:rPr lang="sv-SE" sz="1200" b="0" i="0" u="none" strike="noStrike" kern="1200" dirty="0" err="1">
                <a:solidFill>
                  <a:schemeClr val="tx1"/>
                </a:solidFill>
                <a:effectLst/>
                <a:latin typeface="+mn-lt"/>
                <a:ea typeface="+mn-ea"/>
                <a:cs typeface="+mn-cs"/>
              </a:rPr>
              <a:t>vcf</a:t>
            </a:r>
            <a:r>
              <a:rPr lang="sv-SE" sz="1200" b="0" i="0" u="none" strike="noStrike" kern="1200" dirty="0">
                <a:solidFill>
                  <a:schemeClr val="tx1"/>
                </a:solidFill>
                <a:effectLst/>
                <a:latin typeface="+mn-lt"/>
                <a:ea typeface="+mn-ea"/>
                <a:cs typeface="+mn-cs"/>
              </a:rPr>
              <a:t>, QD is </a:t>
            </a:r>
            <a:r>
              <a:rPr lang="sv-SE" sz="1200" b="0" i="0" u="none" strike="noStrike" kern="1200" dirty="0" err="1">
                <a:solidFill>
                  <a:schemeClr val="tx1"/>
                </a:solidFill>
                <a:effectLst/>
                <a:latin typeface="+mn-lt"/>
                <a:ea typeface="+mn-ea"/>
                <a:cs typeface="+mn-cs"/>
              </a:rPr>
              <a:t>calculated</a:t>
            </a:r>
            <a:r>
              <a:rPr lang="sv-SE" sz="1200" b="0" i="0" u="none" strike="noStrike" kern="1200" dirty="0">
                <a:solidFill>
                  <a:schemeClr val="tx1"/>
                </a:solidFill>
                <a:effectLst/>
                <a:latin typeface="+mn-lt"/>
                <a:ea typeface="+mn-ea"/>
                <a:cs typeface="+mn-cs"/>
              </a:rPr>
              <a:t> by QUAL/(</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non </a:t>
            </a:r>
            <a:r>
              <a:rPr lang="sv-SE" sz="1200" b="0" i="0" u="none" strike="noStrike" kern="1200" dirty="0" err="1">
                <a:solidFill>
                  <a:schemeClr val="tx1"/>
                </a:solidFill>
                <a:effectLst/>
                <a:latin typeface="+mn-lt"/>
                <a:ea typeface="+mn-ea"/>
                <a:cs typeface="+mn-cs"/>
              </a:rPr>
              <a:t>hom</a:t>
            </a:r>
            <a:r>
              <a:rPr lang="sv-SE" sz="1200" b="0" i="0" u="none" strike="noStrike" kern="1200" dirty="0">
                <a:solidFill>
                  <a:schemeClr val="tx1"/>
                </a:solidFill>
                <a:effectLst/>
                <a:latin typeface="+mn-lt"/>
                <a:ea typeface="+mn-ea"/>
                <a:cs typeface="+mn-cs"/>
              </a:rPr>
              <a:t>-ref DP) i.e.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not </a:t>
            </a:r>
            <a:r>
              <a:rPr lang="sv-SE" sz="1200" b="0" i="0" u="none" strike="noStrike" kern="1200" dirty="0" err="1">
                <a:solidFill>
                  <a:schemeClr val="tx1"/>
                </a:solidFill>
                <a:effectLst/>
                <a:latin typeface="+mn-lt"/>
                <a:ea typeface="+mn-ea"/>
                <a:cs typeface="+mn-cs"/>
              </a:rPr>
              <a:t>homozygous</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p>
          <a:p>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 </a:t>
            </a:r>
            <a:r>
              <a:rPr lang="sv-SE" sz="1200" b="0" i="0" u="none" strike="noStrike" kern="1200" dirty="0" err="1">
                <a:solidFill>
                  <a:schemeClr val="tx1"/>
                </a:solidFill>
                <a:effectLst/>
                <a:latin typeface="+mn-lt"/>
                <a:ea typeface="+mn-ea"/>
                <a:cs typeface="+mn-cs"/>
              </a:rPr>
              <a:t>Root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mean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square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across</a:t>
            </a:r>
            <a:r>
              <a:rPr lang="sv-SE" sz="1200" b="0" i="0" u="none" strike="noStrike" kern="1200" dirty="0">
                <a:solidFill>
                  <a:schemeClr val="tx1"/>
                </a:solidFill>
                <a:effectLst/>
                <a:latin typeface="+mn-lt"/>
                <a:ea typeface="+mn-ea"/>
                <a:cs typeface="+mn-cs"/>
              </a:rPr>
              <a:t> al l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value</a:t>
            </a:r>
            <a:r>
              <a:rPr lang="sv-SE" sz="1200" b="0" i="0" u="none" strike="noStrike" kern="1200" dirty="0">
                <a:solidFill>
                  <a:schemeClr val="tx1"/>
                </a:solidFill>
                <a:effectLst/>
                <a:latin typeface="+mn-lt"/>
                <a:ea typeface="+mn-ea"/>
                <a:cs typeface="+mn-cs"/>
              </a:rPr>
              <a:t> output for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annotation is the u-</a:t>
            </a:r>
            <a:r>
              <a:rPr lang="sv-SE" sz="1200" b="0" i="0" u="none" strike="noStrike" kern="1200" dirty="0" err="1">
                <a:solidFill>
                  <a:schemeClr val="tx1"/>
                </a:solidFill>
                <a:effectLst/>
                <a:latin typeface="+mn-lt"/>
                <a:ea typeface="+mn-ea"/>
                <a:cs typeface="+mn-cs"/>
              </a:rPr>
              <a:t>based</a:t>
            </a:r>
            <a:r>
              <a:rPr lang="sv-SE" sz="1200" b="0" i="0" u="none" strike="noStrike" kern="1200" dirty="0">
                <a:solidFill>
                  <a:schemeClr val="tx1"/>
                </a:solidFill>
                <a:effectLst/>
                <a:latin typeface="+mn-lt"/>
                <a:ea typeface="+mn-ea"/>
                <a:cs typeface="+mn-cs"/>
              </a:rPr>
              <a:t> z-approximation from the Mann-Whitney-</a:t>
            </a:r>
            <a:r>
              <a:rPr lang="sv-SE" sz="1200" b="0" i="0" u="none" strike="noStrike" kern="1200" dirty="0" err="1">
                <a:solidFill>
                  <a:schemeClr val="tx1"/>
                </a:solidFill>
                <a:effectLst/>
                <a:latin typeface="+mn-lt"/>
                <a:ea typeface="+mn-ea"/>
                <a:cs typeface="+mn-cs"/>
              </a:rPr>
              <a:t>Wilcoxon</a:t>
            </a:r>
            <a:r>
              <a:rPr lang="sv-SE" sz="1200" b="0" i="0" u="none" strike="noStrike" kern="1200" dirty="0">
                <a:solidFill>
                  <a:schemeClr val="tx1"/>
                </a:solidFill>
                <a:effectLst/>
                <a:latin typeface="+mn-lt"/>
                <a:ea typeface="+mn-ea"/>
                <a:cs typeface="+mn-cs"/>
              </a:rPr>
              <a:t> Rank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Test for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qualities</a:t>
            </a:r>
            <a:r>
              <a:rPr lang="sv-SE" sz="1200" b="0" i="0" u="none" strike="noStrike" kern="1200" dirty="0">
                <a:solidFill>
                  <a:schemeClr val="tx1"/>
                </a:solidFill>
                <a:effectLst/>
                <a:latin typeface="+mn-lt"/>
                <a:ea typeface="+mn-ea"/>
                <a:cs typeface="+mn-cs"/>
              </a:rPr>
              <a:t>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REF vs.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ALT).</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2968979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will start with Quality</a:t>
            </a:r>
            <a:r>
              <a:rPr lang="en-US" baseline="0" dirty="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54</a:t>
            </a:fld>
            <a:endParaRPr lang="en-US"/>
          </a:p>
        </p:txBody>
      </p:sp>
    </p:spTree>
    <p:extLst>
      <p:ext uri="{BB962C8B-B14F-4D97-AF65-F5344CB8AC3E}">
        <p14:creationId xmlns:p14="http://schemas.microsoft.com/office/powerpoint/2010/main" val="4201896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55</a:t>
            </a:fld>
            <a:endParaRPr lang="en-US"/>
          </a:p>
        </p:txBody>
      </p:sp>
    </p:spTree>
    <p:extLst>
      <p:ext uri="{BB962C8B-B14F-4D97-AF65-F5344CB8AC3E}">
        <p14:creationId xmlns:p14="http://schemas.microsoft.com/office/powerpoint/2010/main" val="1839124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57</a:t>
            </a:fld>
            <a:endParaRPr lang="en-US"/>
          </a:p>
        </p:txBody>
      </p:sp>
    </p:spTree>
    <p:extLst>
      <p:ext uri="{BB962C8B-B14F-4D97-AF65-F5344CB8AC3E}">
        <p14:creationId xmlns:p14="http://schemas.microsoft.com/office/powerpoint/2010/main" val="3018766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58</a:t>
            </a:fld>
            <a:endParaRPr lang="en-US"/>
          </a:p>
        </p:txBody>
      </p:sp>
    </p:spTree>
    <p:extLst>
      <p:ext uri="{BB962C8B-B14F-4D97-AF65-F5344CB8AC3E}">
        <p14:creationId xmlns:p14="http://schemas.microsoft.com/office/powerpoint/2010/main" val="31474357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59</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Looking at the bigger picture of variants for multiple samples, such</a:t>
            </a:r>
            <a:r>
              <a:rPr lang="en-US" sz="1200" b="0" i="0" kern="1200" baseline="0" dirty="0">
                <a:solidFill>
                  <a:schemeClr val="tx1"/>
                </a:solidFill>
                <a:effectLst/>
                <a:latin typeface="+mn-lt"/>
                <a:ea typeface="+mn-ea"/>
                <a:cs typeface="+mn-cs"/>
              </a:rPr>
              <a:t> as whole populations we have p</a:t>
            </a:r>
            <a:r>
              <a:rPr lang="en-US" sz="1200" b="0" i="0" kern="1200" dirty="0">
                <a:solidFill>
                  <a:schemeClr val="tx1"/>
                </a:solidFill>
                <a:effectLst/>
                <a:latin typeface="+mn-lt"/>
                <a:ea typeface="+mn-ea"/>
                <a:cs typeface="+mn-cs"/>
              </a:rPr>
              <a:t>opulation based variation</a:t>
            </a:r>
            <a:r>
              <a:rPr lang="en-US" sz="1200" b="0" i="0" kern="1200" baseline="0" dirty="0">
                <a:solidFill>
                  <a:schemeClr val="tx1"/>
                </a:solidFill>
                <a:effectLst/>
                <a:latin typeface="+mn-lt"/>
                <a:ea typeface="+mn-ea"/>
                <a:cs typeface="+mn-cs"/>
              </a:rPr>
              <a:t> projects such as the UK 10K and 1000Genomes project that map the variation of many humans giving the frequency of variants so that we can know if they are common or rare in a population.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genetics of these samples coupled with the phenotypic traits of the donors make them a good resource for, for example, genome wide association studies.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a single</a:t>
            </a:r>
            <a:r>
              <a:rPr lang="en-US" sz="1200" b="0" i="0" kern="1200" baseline="0" dirty="0">
                <a:solidFill>
                  <a:schemeClr val="tx1"/>
                </a:solidFill>
                <a:effectLst/>
                <a:latin typeface="+mn-lt"/>
                <a:ea typeface="+mn-ea"/>
                <a:cs typeface="+mn-cs"/>
              </a:rPr>
              <a:t> nucleotide variant, or polymorphism, exists to an appreciable degree in a population, </a:t>
            </a:r>
            <a:r>
              <a:rPr lang="en-US" sz="1200" b="0" i="0" kern="1200" baseline="0" dirty="0" err="1">
                <a:solidFill>
                  <a:schemeClr val="tx1"/>
                </a:solidFill>
                <a:effectLst/>
                <a:latin typeface="+mn-lt"/>
                <a:ea typeface="+mn-ea"/>
                <a:cs typeface="+mn-cs"/>
              </a:rPr>
              <a:t>eg</a:t>
            </a:r>
            <a:r>
              <a:rPr lang="en-US" sz="1200" b="0" i="0" kern="1200" baseline="0" dirty="0">
                <a:solidFill>
                  <a:schemeClr val="tx1"/>
                </a:solidFill>
                <a:effectLst/>
                <a:latin typeface="+mn-lt"/>
                <a:ea typeface="+mn-ea"/>
                <a:cs typeface="+mn-cs"/>
              </a:rPr>
              <a:t> &gt; 1%, we usually refer to it as a SNP.</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a:t>
            </a:fld>
            <a:endParaRPr lang="en-US"/>
          </a:p>
        </p:txBody>
      </p:sp>
    </p:spTree>
    <p:extLst>
      <p:ext uri="{BB962C8B-B14F-4D97-AF65-F5344CB8AC3E}">
        <p14:creationId xmlns:p14="http://schemas.microsoft.com/office/powerpoint/2010/main" val="53421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aseline="0" dirty="0"/>
              <a:t>The final important concept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 – not always</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more clear picture of just a paired</a:t>
            </a:r>
            <a:r>
              <a:rPr lang="en-US" baseline="0" dirty="0"/>
              <a:t> end read. We have the adapters flanking the fragment. The fragment length is the entire fragment, adapters and all, whereas the insert size contains the reads themselves and the distance between them. Since we knew the length of the insert this means that we can expect the inner distance between the pairs, something very convenient that we will get back to later.</a:t>
            </a:r>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3866211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10</a:t>
            </a:fld>
            <a:endParaRPr lang="en-US"/>
          </a:p>
        </p:txBody>
      </p:sp>
    </p:spTree>
    <p:extLst>
      <p:ext uri="{BB962C8B-B14F-4D97-AF65-F5344CB8AC3E}">
        <p14:creationId xmlns:p14="http://schemas.microsoft.com/office/powerpoint/2010/main" val="161332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2020-03-03</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77027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5.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2.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7"/>
          <a:stretch>
            <a:fillRect/>
          </a:stretch>
        </p:blipFill>
        <p:spPr>
          <a:xfrm>
            <a:off x="6678000" y="648000"/>
            <a:ext cx="2214000" cy="715460"/>
          </a:xfrm>
          <a:prstGeom prst="rect">
            <a:avLst/>
          </a:prstGeom>
        </p:spPr>
      </p:pic>
      <p:pic>
        <p:nvPicPr>
          <p:cNvPr id="7" name="Picture 6"/>
          <p:cNvPicPr>
            <a:picLocks/>
          </p:cNvPicPr>
          <p:nvPr/>
        </p:nvPicPr>
        <p:blipFill rotWithShape="1">
          <a:blip r:embed="rId8">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 id="2147483722" r:id="rId5"/>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watch?v=fCd6B5HRaZ8"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www.researchgate.net/publication/260119313_Library_construction_for_next-generation_sequencing_Overviews_and_challeng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94" y="2168758"/>
            <a:ext cx="8012011" cy="1325563"/>
          </a:xfrm>
        </p:spPr>
        <p:txBody>
          <a:bodyPr/>
          <a:lstStyle/>
          <a:p>
            <a:r>
              <a:rPr lang="en-US" dirty="0"/>
              <a:t>From raw reads to variants</a:t>
            </a:r>
          </a:p>
        </p:txBody>
      </p:sp>
      <p:sp>
        <p:nvSpPr>
          <p:cNvPr id="3" name="Content Placeholder 2"/>
          <p:cNvSpPr>
            <a:spLocks noGrp="1"/>
          </p:cNvSpPr>
          <p:nvPr>
            <p:ph sz="quarter" idx="11"/>
          </p:nvPr>
        </p:nvSpPr>
        <p:spPr/>
        <p:txBody>
          <a:bodyPr/>
          <a:lstStyle/>
          <a:p>
            <a:pPr algn="ctr"/>
            <a:r>
              <a:rPr lang="en-US" dirty="0" err="1"/>
              <a:t>Malin</a:t>
            </a:r>
            <a:r>
              <a:rPr lang="en-US" dirty="0"/>
              <a:t> Larsson</a:t>
            </a:r>
          </a:p>
          <a:p>
            <a:pPr algn="ctr"/>
            <a:r>
              <a:rPr lang="en-US" dirty="0" err="1"/>
              <a:t>Malin.Larsson@scilifelab.se</a:t>
            </a:r>
            <a:endParaRPr lang="en-US" dirty="0"/>
          </a:p>
        </p:txBody>
      </p:sp>
      <p:sp>
        <p:nvSpPr>
          <p:cNvPr id="4" name="Content Placeholder 3"/>
          <p:cNvSpPr>
            <a:spLocks noGrp="1"/>
          </p:cNvSpPr>
          <p:nvPr>
            <p:ph sz="quarter" idx="12"/>
          </p:nvPr>
        </p:nvSpPr>
        <p:spPr/>
        <p:txBody>
          <a:bodyPr/>
          <a:lstStyle/>
          <a:p>
            <a:pPr algn="ctr"/>
            <a:r>
              <a:rPr lang="en-US" dirty="0"/>
              <a:t>Uppsala, January 2020</a:t>
            </a:r>
          </a:p>
        </p:txBody>
      </p:sp>
    </p:spTree>
    <p:extLst>
      <p:ext uri="{BB962C8B-B14F-4D97-AF65-F5344CB8AC3E}">
        <p14:creationId xmlns:p14="http://schemas.microsoft.com/office/powerpoint/2010/main" val="557307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GATK </a:t>
            </a:r>
            <a:br>
              <a:rPr lang="en-US" sz="2400" dirty="0"/>
            </a:br>
            <a:r>
              <a:rPr lang="en-US" sz="2400" dirty="0"/>
              <a:t>Best Practice Variant Calling Workflow</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Tree>
    <p:extLst>
      <p:ext uri="{BB962C8B-B14F-4D97-AF65-F5344CB8AC3E}">
        <p14:creationId xmlns:p14="http://schemas.microsoft.com/office/powerpoint/2010/main" val="1499756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Todays workshop part one:</a:t>
            </a:r>
            <a:br>
              <a:rPr lang="en-GB" sz="4000" dirty="0"/>
            </a:br>
            <a:r>
              <a:rPr lang="en-GB" sz="4000" dirty="0"/>
              <a:t>Basic variant calling workflow for one sample</a:t>
            </a:r>
          </a:p>
        </p:txBody>
      </p:sp>
    </p:spTree>
    <p:extLst>
      <p:ext uri="{BB962C8B-B14F-4D97-AF65-F5344CB8AC3E}">
        <p14:creationId xmlns:p14="http://schemas.microsoft.com/office/powerpoint/2010/main" val="3845006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1537" y="701871"/>
            <a:ext cx="6440114" cy="745200"/>
          </a:xfrm>
        </p:spPr>
        <p:txBody>
          <a:bodyPr/>
          <a:lstStyle/>
          <a:p>
            <a:r>
              <a:rPr lang="en-US" sz="3200" dirty="0"/>
              <a:t>Basic variant calling workflow </a:t>
            </a:r>
            <a:br>
              <a:rPr lang="en-US" sz="3200" dirty="0"/>
            </a:br>
            <a:endParaRPr lang="en-US" sz="3200"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56644" y="298433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184025"/>
            <a:ext cx="1672561"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extruta 1">
            <a:extLst>
              <a:ext uri="{FF2B5EF4-FFF2-40B4-BE49-F238E27FC236}">
                <a16:creationId xmlns:a16="http://schemas.microsoft.com/office/drawing/2014/main" id="{F195CA27-9741-884D-B572-639CC38004AF}"/>
              </a:ext>
            </a:extLst>
          </p:cNvPr>
          <p:cNvSpPr txBox="1"/>
          <p:nvPr/>
        </p:nvSpPr>
        <p:spPr>
          <a:xfrm>
            <a:off x="372235" y="1706236"/>
            <a:ext cx="8529004"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Only for learning the concepts!</a:t>
            </a:r>
          </a:p>
          <a:p>
            <a:pPr marL="285750" indent="-285750">
              <a:buFont typeface="Arial" panose="020B0604020202020204" pitchFamily="34" charset="0"/>
              <a:buChar char="•"/>
            </a:pPr>
            <a:r>
              <a:rPr lang="en-US" sz="2000" dirty="0"/>
              <a:t>The minimum steps to go from </a:t>
            </a:r>
            <a:r>
              <a:rPr lang="en-US" sz="2000" dirty="0" err="1"/>
              <a:t>fastq</a:t>
            </a:r>
            <a:r>
              <a:rPr lang="en-US" sz="2000" dirty="0"/>
              <a:t> files to </a:t>
            </a:r>
            <a:r>
              <a:rPr lang="en-US" sz="2000" dirty="0" err="1"/>
              <a:t>vcf</a:t>
            </a:r>
            <a:r>
              <a:rPr lang="en-US" sz="2000" dirty="0"/>
              <a:t> file for one sample.</a:t>
            </a:r>
          </a:p>
          <a:p>
            <a:pPr marL="285750" indent="-285750">
              <a:buFont typeface="Arial" panose="020B0604020202020204" pitchFamily="34" charset="0"/>
              <a:buChar char="•"/>
            </a:pPr>
            <a:r>
              <a:rPr lang="en-US" sz="2000" dirty="0"/>
              <a:t>First part of todays practical workshop.</a:t>
            </a:r>
            <a:endParaRPr lang="en-GB" sz="2000" dirty="0"/>
          </a:p>
        </p:txBody>
      </p:sp>
      <p:sp>
        <p:nvSpPr>
          <p:cNvPr id="7" name="Rektangel med rundade hörn 6">
            <a:extLst>
              <a:ext uri="{FF2B5EF4-FFF2-40B4-BE49-F238E27FC236}">
                <a16:creationId xmlns:a16="http://schemas.microsoft.com/office/drawing/2014/main" id="{E85FB6A1-C26A-D745-B594-D1C603F16E48}"/>
              </a:ext>
            </a:extLst>
          </p:cNvPr>
          <p:cNvSpPr/>
          <p:nvPr/>
        </p:nvSpPr>
        <p:spPr>
          <a:xfrm>
            <a:off x="907449" y="3777773"/>
            <a:ext cx="1536346" cy="317267"/>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ktangel med rundade hörn 8">
            <a:extLst>
              <a:ext uri="{FF2B5EF4-FFF2-40B4-BE49-F238E27FC236}">
                <a16:creationId xmlns:a16="http://schemas.microsoft.com/office/drawing/2014/main" id="{0D6571AD-1255-1240-B3B3-19D4A908D988}"/>
              </a:ext>
            </a:extLst>
          </p:cNvPr>
          <p:cNvSpPr/>
          <p:nvPr/>
        </p:nvSpPr>
        <p:spPr>
          <a:xfrm>
            <a:off x="844061" y="4259160"/>
            <a:ext cx="1672561" cy="46658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Rektangel med rundade hörn 9">
            <a:extLst>
              <a:ext uri="{FF2B5EF4-FFF2-40B4-BE49-F238E27FC236}">
                <a16:creationId xmlns:a16="http://schemas.microsoft.com/office/drawing/2014/main" id="{0EBE50C3-ACA2-FB42-B9E5-6BC49562CDD1}"/>
              </a:ext>
            </a:extLst>
          </p:cNvPr>
          <p:cNvSpPr/>
          <p:nvPr/>
        </p:nvSpPr>
        <p:spPr>
          <a:xfrm>
            <a:off x="3762795" y="3764161"/>
            <a:ext cx="1925905" cy="2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1" name="Vinklad  10">
            <a:extLst>
              <a:ext uri="{FF2B5EF4-FFF2-40B4-BE49-F238E27FC236}">
                <a16:creationId xmlns:a16="http://schemas.microsoft.com/office/drawing/2014/main" id="{87DD5163-7690-F541-879D-BAE8C7FC8C40}"/>
              </a:ext>
            </a:extLst>
          </p:cNvPr>
          <p:cNvCxnSpPr/>
          <p:nvPr/>
        </p:nvCxnSpPr>
        <p:spPr>
          <a:xfrm flipV="1">
            <a:off x="2581359" y="3948913"/>
            <a:ext cx="1108609" cy="504890"/>
          </a:xfrm>
          <a:prstGeom prst="bentConnector3">
            <a:avLst/>
          </a:prstGeom>
          <a:ln w="63500">
            <a:prstDash val="sysDot"/>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0631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52000" y="637816"/>
            <a:ext cx="6242400" cy="745200"/>
          </a:xfrm>
        </p:spPr>
        <p:txBody>
          <a:bodyPr/>
          <a:lstStyle/>
          <a:p>
            <a:r>
              <a:rPr lang="en-GB" sz="2800" dirty="0"/>
              <a:t>Basic variant calling workflow</a:t>
            </a:r>
          </a:p>
        </p:txBody>
      </p:sp>
      <p:graphicFrame>
        <p:nvGraphicFramePr>
          <p:cNvPr id="4" name="Content Placeholder 3">
            <a:extLst>
              <a:ext uri="{FF2B5EF4-FFF2-40B4-BE49-F238E27FC236}">
                <a16:creationId xmlns:a16="http://schemas.microsoft.com/office/drawing/2014/main" id="{A2223707-F764-4140-A370-E330EAA4B80B}"/>
              </a:ext>
            </a:extLst>
          </p:cNvPr>
          <p:cNvGraphicFramePr>
            <a:graphicFrameLocks noGrp="1"/>
          </p:cNvGraphicFramePr>
          <p:nvPr>
            <p:ph idx="1"/>
            <p:extLst>
              <p:ext uri="{D42A27DB-BD31-4B8C-83A1-F6EECF244321}">
                <p14:modId xmlns:p14="http://schemas.microsoft.com/office/powerpoint/2010/main" val="280555783"/>
              </p:ext>
            </p:extLst>
          </p:nvPr>
        </p:nvGraphicFramePr>
        <p:xfrm>
          <a:off x="252413" y="1576388"/>
          <a:ext cx="8639175"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1">
            <a:extLst>
              <a:ext uri="{FF2B5EF4-FFF2-40B4-BE49-F238E27FC236}">
                <a16:creationId xmlns:a16="http://schemas.microsoft.com/office/drawing/2014/main" id="{D1DA30B9-3D97-4740-92F4-0BF227732986}"/>
              </a:ext>
            </a:extLst>
          </p:cNvPr>
          <p:cNvSpPr txBox="1"/>
          <p:nvPr/>
        </p:nvSpPr>
        <p:spPr>
          <a:xfrm>
            <a:off x="6389692" y="1996924"/>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731899"/>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89209"/>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317517"/>
            <a:ext cx="0" cy="1170100"/>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064369"/>
            <a:ext cx="0" cy="1141169"/>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385751"/>
            <a:ext cx="1114758" cy="369332"/>
          </a:xfrm>
          <a:prstGeom prst="rect">
            <a:avLst/>
          </a:prstGeom>
          <a:noFill/>
        </p:spPr>
        <p:txBody>
          <a:bodyPr wrap="none" rtlCol="0">
            <a:spAutoFit/>
          </a:bodyPr>
          <a:lstStyle/>
          <a:p>
            <a:r>
              <a:rPr lang="en-US" dirty="0"/>
              <a:t>VCF files</a:t>
            </a:r>
          </a:p>
        </p:txBody>
      </p:sp>
    </p:spTree>
    <p:extLst>
      <p:ext uri="{BB962C8B-B14F-4D97-AF65-F5344CB8AC3E}">
        <p14:creationId xmlns:p14="http://schemas.microsoft.com/office/powerpoint/2010/main" val="459352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52000" y="637816"/>
            <a:ext cx="6242400" cy="745200"/>
          </a:xfrm>
        </p:spPr>
        <p:txBody>
          <a:bodyPr/>
          <a:lstStyle/>
          <a:p>
            <a:r>
              <a:rPr lang="en-GB" sz="2800" dirty="0"/>
              <a:t>Basic variant calling workflow</a:t>
            </a:r>
          </a:p>
        </p:txBody>
      </p:sp>
      <p:graphicFrame>
        <p:nvGraphicFramePr>
          <p:cNvPr id="4" name="Content Placeholder 3">
            <a:extLst>
              <a:ext uri="{FF2B5EF4-FFF2-40B4-BE49-F238E27FC236}">
                <a16:creationId xmlns:a16="http://schemas.microsoft.com/office/drawing/2014/main" id="{A2223707-F764-4140-A370-E330EAA4B80B}"/>
              </a:ext>
            </a:extLst>
          </p:cNvPr>
          <p:cNvGraphicFramePr>
            <a:graphicFrameLocks noGrp="1"/>
          </p:cNvGraphicFramePr>
          <p:nvPr>
            <p:ph idx="1"/>
            <p:extLst>
              <p:ext uri="{D42A27DB-BD31-4B8C-83A1-F6EECF244321}">
                <p14:modId xmlns:p14="http://schemas.microsoft.com/office/powerpoint/2010/main" val="3346624333"/>
              </p:ext>
            </p:extLst>
          </p:nvPr>
        </p:nvGraphicFramePr>
        <p:xfrm>
          <a:off x="252413" y="1576388"/>
          <a:ext cx="8639175"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8620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FastQC</a:t>
            </a:r>
            <a:endParaRPr lang="en-US" dirty="0">
              <a:latin typeface="Monaco" charset="0"/>
              <a:ea typeface="Monaco" charset="0"/>
              <a:cs typeface="Monaco" charset="0"/>
            </a:endParaRPr>
          </a:p>
          <a:p>
            <a:pPr marL="0" indent="0">
              <a:buNone/>
            </a:pPr>
            <a:endParaRPr lang="en-US" dirty="0"/>
          </a:p>
          <a:p>
            <a:pPr marL="0" indent="0">
              <a:buNone/>
            </a:pPr>
            <a:r>
              <a:rPr lang="en-US" dirty="0"/>
              <a:t>Bad qualities:					   	   Good qualities:</a:t>
            </a:r>
          </a:p>
        </p:txBody>
      </p:sp>
      <p:sp>
        <p:nvSpPr>
          <p:cNvPr id="3" name="Title 2"/>
          <p:cNvSpPr>
            <a:spLocks noGrp="1"/>
          </p:cNvSpPr>
          <p:nvPr>
            <p:ph type="title"/>
          </p:nvPr>
        </p:nvSpPr>
        <p:spPr/>
        <p:txBody>
          <a:bodyPr/>
          <a:lstStyle/>
          <a:p>
            <a:r>
              <a:rPr lang="en-US" dirty="0"/>
              <a:t>Quality control</a:t>
            </a:r>
          </a:p>
        </p:txBody>
      </p:sp>
      <p:pic>
        <p:nvPicPr>
          <p:cNvPr id="4" name="Picture 3" descr="fastqc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761200"/>
            <a:ext cx="4252801" cy="3189600"/>
          </a:xfrm>
          <a:prstGeom prst="rect">
            <a:avLst/>
          </a:prstGeom>
          <a:ln>
            <a:solidFill>
              <a:schemeClr val="tx1"/>
            </a:solidFill>
          </a:ln>
        </p:spPr>
      </p:pic>
      <p:pic>
        <p:nvPicPr>
          <p:cNvPr id="5" name="Picture 4" descr="fastqc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523" y="2759978"/>
            <a:ext cx="4257601" cy="3193200"/>
          </a:xfrm>
          <a:prstGeom prst="rect">
            <a:avLst/>
          </a:prstGeom>
          <a:ln>
            <a:solidFill>
              <a:schemeClr val="tx1"/>
            </a:solidFill>
          </a:ln>
        </p:spPr>
      </p:pic>
    </p:spTree>
    <p:extLst>
      <p:ext uri="{BB962C8B-B14F-4D97-AF65-F5344CB8AC3E}">
        <p14:creationId xmlns:p14="http://schemas.microsoft.com/office/powerpoint/2010/main" val="191699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52000" y="637816"/>
            <a:ext cx="6242400" cy="745200"/>
          </a:xfrm>
        </p:spPr>
        <p:txBody>
          <a:bodyPr/>
          <a:lstStyle/>
          <a:p>
            <a:r>
              <a:rPr lang="en-GB" sz="2800" dirty="0"/>
              <a:t>Basic variant calling workflow</a:t>
            </a:r>
          </a:p>
        </p:txBody>
      </p:sp>
      <p:graphicFrame>
        <p:nvGraphicFramePr>
          <p:cNvPr id="4" name="Content Placeholder 3">
            <a:extLst>
              <a:ext uri="{FF2B5EF4-FFF2-40B4-BE49-F238E27FC236}">
                <a16:creationId xmlns:a16="http://schemas.microsoft.com/office/drawing/2014/main" id="{A2223707-F764-4140-A370-E330EAA4B80B}"/>
              </a:ext>
            </a:extLst>
          </p:cNvPr>
          <p:cNvGraphicFramePr>
            <a:graphicFrameLocks noGrp="1"/>
          </p:cNvGraphicFramePr>
          <p:nvPr>
            <p:ph idx="1"/>
            <p:extLst>
              <p:ext uri="{D42A27DB-BD31-4B8C-83A1-F6EECF244321}">
                <p14:modId xmlns:p14="http://schemas.microsoft.com/office/powerpoint/2010/main" val="1024214424"/>
              </p:ext>
            </p:extLst>
          </p:nvPr>
        </p:nvGraphicFramePr>
        <p:xfrm>
          <a:off x="252413" y="1576388"/>
          <a:ext cx="8639175"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2324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a:p>
            <a:pPr marL="0" indent="0">
              <a:buNone/>
            </a:pPr>
            <a:endParaRPr lang="en-US" dirty="0"/>
          </a:p>
          <a:p>
            <a:pPr marL="0" lvl="0" indent="0">
              <a:buNone/>
            </a:pPr>
            <a:r>
              <a:rPr lang="en-US" dirty="0">
                <a:solidFill>
                  <a:srgbClr val="FF0000"/>
                </a:solidFill>
                <a:ea typeface="Courier"/>
                <a:cs typeface="Courier"/>
                <a:sym typeface="Courier"/>
              </a:rPr>
              <a:t>Read			TCGATCC</a:t>
            </a:r>
          </a:p>
          <a:p>
            <a:pPr marL="0" lvl="0" indent="0">
              <a:buNone/>
            </a:pPr>
            <a:r>
              <a:rPr lang="en-US" dirty="0">
                <a:ea typeface="Courier"/>
                <a:cs typeface="Courier"/>
                <a:sym typeface="Courier"/>
              </a:rPr>
              <a:t>Reference		GACCTCA</a:t>
            </a:r>
            <a:r>
              <a:rPr lang="en-US" dirty="0">
                <a:solidFill>
                  <a:srgbClr val="FF0000"/>
                </a:solidFill>
                <a:ea typeface="Courier"/>
                <a:cs typeface="Courier"/>
                <a:sym typeface="Courier"/>
              </a:rPr>
              <a:t>TCGATCC</a:t>
            </a:r>
            <a:r>
              <a:rPr lang="en-US" dirty="0">
                <a:ea typeface="Courier"/>
                <a:cs typeface="Courier"/>
                <a:sym typeface="Courier"/>
              </a:rPr>
              <a:t>CACTG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t>Alignment</a:t>
            </a:r>
          </a:p>
        </p:txBody>
      </p:sp>
    </p:spTree>
    <p:extLst>
      <p:ext uri="{BB962C8B-B14F-4D97-AF65-F5344CB8AC3E}">
        <p14:creationId xmlns:p14="http://schemas.microsoft.com/office/powerpoint/2010/main" val="1801847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a:p>
            <a:pPr marL="0" indent="0">
              <a:buNone/>
            </a:pPr>
            <a:endParaRPr lang="en-US" dirty="0"/>
          </a:p>
          <a:p>
            <a:pPr marL="0" lvl="0" indent="0">
              <a:buNone/>
            </a:pPr>
            <a:r>
              <a:rPr lang="en-US" dirty="0">
                <a:solidFill>
                  <a:srgbClr val="FF0000"/>
                </a:solidFill>
                <a:ea typeface="Courier"/>
                <a:cs typeface="Courier"/>
                <a:sym typeface="Courier"/>
              </a:rPr>
              <a:t>Read			TCGATCC</a:t>
            </a:r>
          </a:p>
          <a:p>
            <a:pPr marL="0" lvl="0" indent="0">
              <a:buNone/>
            </a:pPr>
            <a:r>
              <a:rPr lang="en-US" dirty="0">
                <a:ea typeface="Courier"/>
                <a:cs typeface="Courier"/>
                <a:sym typeface="Courier"/>
              </a:rPr>
              <a:t>Reference		GACCTCA</a:t>
            </a:r>
            <a:r>
              <a:rPr lang="en-US" dirty="0">
                <a:solidFill>
                  <a:srgbClr val="FF0000"/>
                </a:solidFill>
                <a:ea typeface="Courier"/>
                <a:cs typeface="Courier"/>
                <a:sym typeface="Courier"/>
              </a:rPr>
              <a:t>TCGATCC</a:t>
            </a:r>
            <a:r>
              <a:rPr lang="en-US" dirty="0">
                <a:ea typeface="Courier"/>
                <a:cs typeface="Courier"/>
                <a:sym typeface="Courier"/>
              </a:rPr>
              <a:t>CACTG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lvl="0" indent="0">
              <a:buNone/>
            </a:pPr>
            <a:r>
              <a:rPr lang="en-US" dirty="0">
                <a:solidFill>
                  <a:srgbClr val="FF0000"/>
                </a:solidFill>
                <a:ea typeface="Monaco" charset="0"/>
                <a:cs typeface="Monaco" charset="0"/>
                <a:sym typeface="Courier"/>
              </a:rPr>
              <a:t>Read					      TCGATCC</a:t>
            </a:r>
          </a:p>
          <a:p>
            <a:pPr marL="0" lvl="0" indent="0">
              <a:buNone/>
            </a:pPr>
            <a:r>
              <a:rPr lang="en-US" dirty="0">
                <a:ea typeface="Monaco" charset="0"/>
                <a:cs typeface="Monaco" charset="0"/>
                <a:sym typeface="Courier"/>
              </a:rPr>
              <a:t>Reference		GACCTCA</a:t>
            </a:r>
            <a:r>
              <a:rPr lang="en-US" dirty="0">
                <a:solidFill>
                  <a:srgbClr val="FF0000"/>
                </a:solidFill>
                <a:ea typeface="Monaco" charset="0"/>
                <a:cs typeface="Monaco" charset="0"/>
                <a:sym typeface="Courier"/>
              </a:rPr>
              <a:t>TCGATCC</a:t>
            </a:r>
            <a:r>
              <a:rPr lang="en-US" dirty="0">
                <a:ea typeface="Monaco" charset="0"/>
                <a:cs typeface="Monaco" charset="0"/>
                <a:sym typeface="Courier"/>
              </a:rPr>
              <a:t>CACTG</a:t>
            </a:r>
            <a:endParaRPr lang="en-US" dirty="0">
              <a:ea typeface="Monaco" charset="0"/>
              <a:cs typeface="Monaco" charset="0"/>
            </a:endParaRPr>
          </a:p>
        </p:txBody>
      </p:sp>
      <p:sp>
        <p:nvSpPr>
          <p:cNvPr id="3" name="Title 2"/>
          <p:cNvSpPr>
            <a:spLocks noGrp="1"/>
          </p:cNvSpPr>
          <p:nvPr>
            <p:ph type="title"/>
          </p:nvPr>
        </p:nvSpPr>
        <p:spPr/>
        <p:txBody>
          <a:bodyPr/>
          <a:lstStyle/>
          <a:p>
            <a:r>
              <a:rPr lang="en-US" dirty="0"/>
              <a:t>Alignment</a:t>
            </a:r>
          </a:p>
        </p:txBody>
      </p:sp>
    </p:spTree>
    <p:extLst>
      <p:ext uri="{BB962C8B-B14F-4D97-AF65-F5344CB8AC3E}">
        <p14:creationId xmlns:p14="http://schemas.microsoft.com/office/powerpoint/2010/main" val="1102945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spTree>
    <p:extLst>
      <p:ext uri="{BB962C8B-B14F-4D97-AF65-F5344CB8AC3E}">
        <p14:creationId xmlns:p14="http://schemas.microsoft.com/office/powerpoint/2010/main" val="1989286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charset="2"/>
              <a:buChar char="§"/>
            </a:pPr>
            <a:r>
              <a:rPr lang="en-US" dirty="0"/>
              <a:t>Concepts</a:t>
            </a:r>
          </a:p>
          <a:p>
            <a:pPr lvl="1">
              <a:buFont typeface="Wingdings" charset="2"/>
              <a:buChar char="§"/>
            </a:pPr>
            <a:r>
              <a:rPr lang="en-US" dirty="0"/>
              <a:t>Reference genome</a:t>
            </a:r>
          </a:p>
          <a:p>
            <a:pPr lvl="1">
              <a:buFont typeface="Wingdings" charset="2"/>
              <a:buChar char="§"/>
            </a:pPr>
            <a:r>
              <a:rPr lang="en-US" dirty="0"/>
              <a:t>Alignment</a:t>
            </a:r>
          </a:p>
          <a:p>
            <a:pPr lvl="1">
              <a:buFont typeface="Wingdings" charset="2"/>
              <a:buChar char="§"/>
            </a:pPr>
            <a:r>
              <a:rPr lang="en-US" dirty="0"/>
              <a:t>Variants</a:t>
            </a:r>
          </a:p>
          <a:p>
            <a:pPr lvl="1">
              <a:buFont typeface="Wingdings" charset="2"/>
              <a:buChar char="§"/>
            </a:pPr>
            <a:r>
              <a:rPr lang="en-US" dirty="0"/>
              <a:t>Paired-end data</a:t>
            </a:r>
          </a:p>
          <a:p>
            <a:pPr lvl="1">
              <a:buFont typeface="Wingdings" charset="2"/>
              <a:buChar char="§"/>
            </a:pPr>
            <a:r>
              <a:rPr lang="en-US" dirty="0"/>
              <a:t>Genome Analysis Tool Kit (GATK)</a:t>
            </a:r>
          </a:p>
          <a:p>
            <a:pPr>
              <a:buFont typeface="Wingdings" charset="2"/>
              <a:buChar char="§"/>
            </a:pPr>
            <a:r>
              <a:rPr lang="en-US" dirty="0"/>
              <a:t>VCF files</a:t>
            </a:r>
          </a:p>
          <a:p>
            <a:pPr>
              <a:buFont typeface="Wingdings" charset="2"/>
              <a:buChar char="§"/>
            </a:pPr>
            <a:r>
              <a:rPr lang="en-US" dirty="0"/>
              <a:t>Joint genotyping &amp; </a:t>
            </a:r>
            <a:r>
              <a:rPr lang="en-US" dirty="0" err="1"/>
              <a:t>gVCF</a:t>
            </a:r>
            <a:r>
              <a:rPr lang="en-US" dirty="0"/>
              <a:t> files</a:t>
            </a:r>
          </a:p>
          <a:p>
            <a:pPr>
              <a:buFont typeface="Wingdings" charset="2"/>
              <a:buChar char="§"/>
            </a:pPr>
            <a:r>
              <a:rPr lang="en-US" dirty="0"/>
              <a:t>Best </a:t>
            </a:r>
            <a:r>
              <a:rPr lang="en-US" dirty="0" err="1"/>
              <a:t>practises</a:t>
            </a:r>
            <a:endParaRPr lang="en-US" dirty="0"/>
          </a:p>
          <a:p>
            <a:pPr>
              <a:buFont typeface="Wingdings" charset="2"/>
              <a:buChar char="§"/>
            </a:pPr>
            <a:r>
              <a:rPr lang="en-US" dirty="0"/>
              <a:t>Filtering &amp; Annotation</a:t>
            </a:r>
          </a:p>
        </p:txBody>
      </p:sp>
      <p:sp>
        <p:nvSpPr>
          <p:cNvPr id="3" name="Title 2"/>
          <p:cNvSpPr>
            <a:spLocks noGrp="1"/>
          </p:cNvSpPr>
          <p:nvPr>
            <p:ph type="title"/>
          </p:nvPr>
        </p:nvSpPr>
        <p:spPr/>
        <p:txBody>
          <a:bodyPr/>
          <a:lstStyle/>
          <a:p>
            <a:r>
              <a:rPr lang="en-US" dirty="0"/>
              <a:t>Talk 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1318415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999" y="68201"/>
            <a:ext cx="6242400" cy="745200"/>
          </a:xfrm>
        </p:spPr>
        <p:txBody>
          <a:bodyPr/>
          <a:lstStyle/>
          <a:p>
            <a:r>
              <a:rPr lang="en-US" dirty="0"/>
              <a:t>Paired-end data &amp;</a:t>
            </a:r>
            <a:br>
              <a:rPr lang="en-US" dirty="0"/>
            </a:br>
            <a:r>
              <a:rPr lang="en-US" dirty="0"/>
              <a:t>Alignment</a:t>
            </a:r>
          </a:p>
        </p:txBody>
      </p:sp>
      <p:pic>
        <p:nvPicPr>
          <p:cNvPr id="5" name="Picture 4" descr="paired-end-sequencing-figure-2.gif"/>
          <p:cNvPicPr>
            <a:picLocks noChangeAspect="1"/>
          </p:cNvPicPr>
          <p:nvPr/>
        </p:nvPicPr>
        <p:blipFill rotWithShape="1">
          <a:blip r:embed="rId3">
            <a:extLst>
              <a:ext uri="{28A0092B-C50C-407E-A947-70E740481C1C}">
                <a14:useLocalDpi xmlns:a14="http://schemas.microsoft.com/office/drawing/2010/main" val="0"/>
              </a:ext>
            </a:extLst>
          </a:blip>
          <a:srcRect l="45742" t="9033" r="5000" b="25919"/>
          <a:stretch/>
        </p:blipFill>
        <p:spPr>
          <a:xfrm>
            <a:off x="2193529" y="2675757"/>
            <a:ext cx="4508945" cy="2768697"/>
          </a:xfrm>
          <a:prstGeom prst="rect">
            <a:avLst/>
          </a:prstGeom>
        </p:spPr>
      </p:pic>
      <p:sp>
        <p:nvSpPr>
          <p:cNvPr id="2" name="Content Placeholder 1"/>
          <p:cNvSpPr>
            <a:spLocks noGrp="1"/>
          </p:cNvSpPr>
          <p:nvPr>
            <p:ph idx="1"/>
          </p:nvPr>
        </p:nvSpPr>
        <p:spPr>
          <a:xfrm>
            <a:off x="251999" y="1576800"/>
            <a:ext cx="8615163" cy="4631053"/>
          </a:xfrm>
        </p:spPr>
        <p:txBody>
          <a:bodyPr/>
          <a:lstStyle/>
          <a:p>
            <a:pPr marL="0" indent="0">
              <a:buNone/>
            </a:pPr>
            <a:r>
              <a:rPr lang="en-US" dirty="0"/>
              <a:t>The known distance between paired reads allows improved mapping over repeat regions</a:t>
            </a:r>
          </a:p>
        </p:txBody>
      </p:sp>
    </p:spTree>
    <p:extLst>
      <p:ext uri="{BB962C8B-B14F-4D97-AF65-F5344CB8AC3E}">
        <p14:creationId xmlns:p14="http://schemas.microsoft.com/office/powerpoint/2010/main" val="1399227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252414" y="1593130"/>
            <a:ext cx="12869698"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spcBef>
                <a:spcPts val="200"/>
              </a:spcBef>
              <a:buFont typeface="Arial"/>
              <a:buNone/>
              <a:defRPr sz="1800"/>
            </a:pPr>
            <a:r>
              <a:rPr lang="en-US" sz="920" dirty="0">
                <a:latin typeface="Courier"/>
                <a:ea typeface="Courier"/>
                <a:cs typeface="Courier"/>
                <a:sym typeface="Courier"/>
              </a:rPr>
              <a:t>@HD VN:1.0 </a:t>
            </a:r>
            <a:r>
              <a:rPr lang="en-US" sz="920" dirty="0" err="1">
                <a:latin typeface="Courier"/>
                <a:ea typeface="Courier"/>
                <a:cs typeface="Courier"/>
                <a:sym typeface="Courier"/>
              </a:rPr>
              <a:t>SO:coordinate</a:t>
            </a:r>
            <a:r>
              <a:rPr lang="en-US" sz="920" dirty="0">
                <a:latin typeface="Courier"/>
                <a:ea typeface="Courier"/>
                <a:cs typeface="Courier"/>
                <a:sym typeface="Courier"/>
              </a:rPr>
              <a:t> </a:t>
            </a:r>
          </a:p>
          <a:p>
            <a:pPr marL="0" indent="0" defTabSz="420623">
              <a:spcBef>
                <a:spcPts val="200"/>
              </a:spcBef>
              <a:buFont typeface="Arial"/>
              <a:buNone/>
              <a:defRPr sz="1800"/>
            </a:pPr>
            <a:r>
              <a:rPr lang="en-US" sz="920" dirty="0">
                <a:latin typeface="Courier"/>
                <a:ea typeface="Courier"/>
                <a:cs typeface="Courier"/>
                <a:sym typeface="Courier"/>
              </a:rPr>
              <a:t>@SQ SN:1 LN:249250621 AS:NCBI37 </a:t>
            </a:r>
            <a:r>
              <a:rPr lang="en-US" sz="920" dirty="0" err="1">
                <a:latin typeface="Courier"/>
                <a:ea typeface="Courier"/>
                <a:cs typeface="Courier"/>
                <a:sym typeface="Courier"/>
              </a:rPr>
              <a:t>UR:file</a:t>
            </a:r>
            <a:r>
              <a:rPr lang="en-US" sz="920" dirty="0">
                <a:latin typeface="Courier"/>
                <a:ea typeface="Courier"/>
                <a:cs typeface="Courier"/>
                <a:sym typeface="Courier"/>
              </a:rPr>
              <a:t>:/data/local/ref/GATK/human_g1k_v37.fasta M5:1b22b98cdeb4a9304cb5d48026a85128</a:t>
            </a:r>
          </a:p>
          <a:p>
            <a:pPr marL="0" indent="0" defTabSz="420623">
              <a:spcBef>
                <a:spcPts val="200"/>
              </a:spcBef>
              <a:buFont typeface="Arial"/>
              <a:buNone/>
              <a:defRPr sz="1800"/>
            </a:pPr>
            <a:r>
              <a:rPr lang="en-US" sz="920" dirty="0">
                <a:latin typeface="Courier"/>
                <a:ea typeface="Courier"/>
                <a:cs typeface="Courier"/>
                <a:sym typeface="Courier"/>
              </a:rPr>
              <a:t>@SQ SN:2 LN:243199373 AS:NCBI37 </a:t>
            </a:r>
            <a:r>
              <a:rPr lang="en-US" sz="920" dirty="0" err="1">
                <a:latin typeface="Courier"/>
                <a:ea typeface="Courier"/>
                <a:cs typeface="Courier"/>
                <a:sym typeface="Courier"/>
              </a:rPr>
              <a:t>UR:file</a:t>
            </a:r>
            <a:r>
              <a:rPr lang="en-US" sz="920" dirty="0">
                <a:latin typeface="Courier"/>
                <a:ea typeface="Courier"/>
                <a:cs typeface="Courier"/>
                <a:sym typeface="Courier"/>
              </a:rPr>
              <a:t>:/data/local/ref/GATK/human_g1k_v37.fasta M5:a0d9851da00400dec1098a9255ac712e </a:t>
            </a:r>
          </a:p>
          <a:p>
            <a:pPr marL="0" indent="0" defTabSz="420623">
              <a:spcBef>
                <a:spcPts val="200"/>
              </a:spcBef>
              <a:buFont typeface="Arial"/>
              <a:buNone/>
              <a:defRPr sz="1800"/>
            </a:pPr>
            <a:r>
              <a:rPr lang="en-US" sz="920" dirty="0">
                <a:latin typeface="Courier"/>
                <a:ea typeface="Courier"/>
                <a:cs typeface="Courier"/>
                <a:sym typeface="Courier"/>
              </a:rPr>
              <a:t>@SQ SN:3 LN:198022430 AS:NCBI37 </a:t>
            </a:r>
            <a:r>
              <a:rPr lang="en-US" sz="920" dirty="0" err="1">
                <a:latin typeface="Courier"/>
                <a:ea typeface="Courier"/>
                <a:cs typeface="Courier"/>
                <a:sym typeface="Courier"/>
              </a:rPr>
              <a:t>UR:file</a:t>
            </a:r>
            <a:r>
              <a:rPr lang="en-US" sz="920" dirty="0">
                <a:latin typeface="Courier"/>
                <a:ea typeface="Courier"/>
                <a:cs typeface="Courier"/>
                <a:sym typeface="Courier"/>
              </a:rPr>
              <a:t>:/data/local/ref/GATK/human_g1k_v37.fasta M5:fdfd811849cc2fadebc929bb925902e5 </a:t>
            </a:r>
          </a:p>
          <a:p>
            <a:pPr marL="0" indent="0" defTabSz="420623">
              <a:spcBef>
                <a:spcPts val="200"/>
              </a:spcBef>
              <a:buFont typeface="Arial"/>
              <a:buNone/>
              <a:defRPr sz="1800"/>
            </a:pPr>
            <a:r>
              <a:rPr lang="en-US" sz="920" dirty="0">
                <a:latin typeface="Courier"/>
                <a:ea typeface="Courier"/>
                <a:cs typeface="Courier"/>
                <a:sym typeface="Courier"/>
              </a:rPr>
              <a:t>@RG ID:UM0098:1 PL:ILLUMINA PU:HWUSI-EAS1707-615LHAAXX-L001 LB:80 DT:2010-05-05T20:00:00-0400 SM:SD37743 CN:UMCORE </a:t>
            </a:r>
          </a:p>
          <a:p>
            <a:pPr marL="0" indent="0" defTabSz="420623">
              <a:spcBef>
                <a:spcPts val="200"/>
              </a:spcBef>
              <a:buFont typeface="Arial"/>
              <a:buNone/>
              <a:defRPr sz="1800"/>
            </a:pPr>
            <a:r>
              <a:rPr lang="en-US" sz="920" dirty="0">
                <a:latin typeface="Courier"/>
                <a:ea typeface="Courier"/>
                <a:cs typeface="Courier"/>
                <a:sym typeface="Courier"/>
              </a:rPr>
              <a:t>@RG ID:UM0098:2 PL:ILLUMINA PU:HWUSI-EAS1707-615LHAAXX-L002 LB:80 DT:2010-05-05T20:00:00-0400 SM:SD37743 CN:UMCORE </a:t>
            </a:r>
          </a:p>
          <a:p>
            <a:pPr marL="0" indent="0" defTabSz="420623">
              <a:spcBef>
                <a:spcPts val="200"/>
              </a:spcBef>
              <a:buFont typeface="Arial"/>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VN:0.5.4 </a:t>
            </a:r>
          </a:p>
          <a:p>
            <a:pPr marL="0" indent="0" defTabSz="420623">
              <a:buFont typeface="Arial"/>
              <a:buNone/>
              <a:defRPr sz="1800"/>
            </a:pPr>
            <a:endParaRPr lang="en-US" sz="920" dirty="0">
              <a:latin typeface="Courier"/>
              <a:ea typeface="Courier"/>
              <a:cs typeface="Courier"/>
              <a:sym typeface="Courier"/>
            </a:endParaRP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spcBef>
                <a:spcPts val="300"/>
              </a:spcBef>
              <a:buFont typeface="Arial"/>
              <a:buNone/>
              <a:defRPr sz="1800"/>
            </a:pPr>
            <a:endParaRPr lang="en-US" sz="1472" dirty="0">
              <a:solidFill>
                <a:srgbClr val="0000FF"/>
              </a:solidFill>
            </a:endParaRPr>
          </a:p>
          <a:p>
            <a:pPr marL="0" indent="0" defTabSz="420623">
              <a:buFont typeface="Arial"/>
              <a:buNone/>
              <a:defRPr sz="1800"/>
            </a:pPr>
            <a:endParaRPr lang="en-US" sz="920" dirty="0">
              <a:latin typeface="Courier"/>
              <a:ea typeface="Courier"/>
              <a:cs typeface="Courier"/>
              <a:sym typeface="Courier"/>
            </a:endParaRPr>
          </a:p>
          <a:p>
            <a:pPr marL="0" indent="0" defTabSz="420623">
              <a:spcBef>
                <a:spcPts val="200"/>
              </a:spcBef>
              <a:buFont typeface="Arial"/>
              <a:buNone/>
              <a:defRPr sz="1800"/>
            </a:pPr>
            <a:r>
              <a:rPr lang="en-US" sz="920" dirty="0">
                <a:latin typeface="Courier"/>
                <a:ea typeface="Courier"/>
                <a:cs typeface="Courier"/>
                <a:sym typeface="Courier"/>
              </a:rPr>
              <a:t>8_96_444_1622 73 scaffold00005 155754 255 54M * 0 0 ATGTAAAGTATTTCCATGGTACACAGCTTGGTCGTAATGTGATTGCTGAGCCAG C@B5)5CBBCCBCCCBC@@7C&gt;CBCCBCCC;57)8(@B@B&gt;ABBCBC7BCC=&gt; NM:i:0 </a:t>
            </a:r>
          </a:p>
          <a:p>
            <a:pPr marL="0" indent="0" defTabSz="420623">
              <a:spcBef>
                <a:spcPts val="200"/>
              </a:spcBef>
              <a:buFont typeface="Arial"/>
              <a:buNone/>
              <a:defRPr sz="1800"/>
            </a:pPr>
            <a:r>
              <a:rPr lang="en-US" sz="920" dirty="0">
                <a:latin typeface="Courier"/>
                <a:ea typeface="Courier"/>
                <a:cs typeface="Courier"/>
                <a:sym typeface="Courier"/>
              </a:rPr>
              <a:t>8_80_1315_464 81 scaffold00005 155760 255 54M = 154948 0 AGTACCTCCCTGGTACACAGCTTGGTAAAAATGTGATTGCTGAGCCAGACCTTC B?@?BA=&gt;@&gt;&gt;7;ABA?BB@BAA;@BBBBBBAABABBBCABAB?BABA?BBBAB NM:i:0 </a:t>
            </a:r>
          </a:p>
          <a:p>
            <a:pPr marL="0" indent="0" defTabSz="420623">
              <a:spcBef>
                <a:spcPts val="200"/>
              </a:spcBef>
              <a:buFont typeface="Arial"/>
              <a:buNone/>
              <a:defRPr sz="1800"/>
            </a:pPr>
            <a:r>
              <a:rPr lang="en-US" sz="920" dirty="0">
                <a:latin typeface="Courier"/>
                <a:ea typeface="Courier"/>
                <a:cs typeface="Courier"/>
                <a:sym typeface="Courier"/>
              </a:rPr>
              <a:t>8_17_1222_1577 73 scaffold00005 155783 255 40M1116N10M * 0 0 GGTAAAAATGTGATTGCTGAGCCAGACCTTCATCATGCAGTGAGAGACGC BB@BA??&gt;CCBA2AAABBBBBBB8A3@BABA;@A:&gt;B=,;@B=A:BAAAA NM:i:0 XS:A:+ NS:i:0 </a:t>
            </a:r>
          </a:p>
          <a:p>
            <a:pPr marL="0" indent="0" defTabSz="420623">
              <a:spcBef>
                <a:spcPts val="200"/>
              </a:spcBef>
              <a:buFont typeface="Arial"/>
              <a:buNone/>
              <a:defRPr sz="1800"/>
            </a:pPr>
            <a:r>
              <a:rPr lang="en-US" sz="920" dirty="0">
                <a:latin typeface="Courier"/>
                <a:ea typeface="Courier"/>
                <a:cs typeface="Courier"/>
                <a:sym typeface="Courier"/>
              </a:rPr>
              <a:t>8_43_1211_347 73 scaffold00005 155800 255 23M1116N27M * 0 0 TGAGCCAGACCTTCATCATGCAGTGAGAGACGCAAACATGCTGGTATTTG #&gt;8&lt;=&lt;@6/:@9';@7A@@BAAA@BABBBABBB@=&lt;A@BBBBBBBBCCBB NM:i:2 XS:A:+ NS:i:0 </a:t>
            </a:r>
          </a:p>
          <a:p>
            <a:pPr marL="0" indent="0" defTabSz="420623">
              <a:spcBef>
                <a:spcPts val="200"/>
              </a:spcBef>
              <a:buFont typeface="Arial"/>
              <a:buNone/>
              <a:defRPr sz="1800"/>
            </a:pPr>
            <a:r>
              <a:rPr lang="en-US" sz="920" dirty="0">
                <a:latin typeface="Courier"/>
                <a:ea typeface="Courier"/>
                <a:cs typeface="Courier"/>
                <a:sym typeface="Courier"/>
              </a:rPr>
              <a:t>8_32_1091_284 161 scaffold00005 156946 255 54M = 157071 0 CGCAAACATGCTGGTAGCTGTGACACCACATCAACAGCTTGACTATGTTTGTAA BBBBB@AABACBCA8BBBBBABBBB@BBBBBBA@BBBBBBBBBA@:B@AA@=@@ NM:i:0</a:t>
            </a:r>
          </a:p>
        </p:txBody>
      </p:sp>
      <p:sp>
        <p:nvSpPr>
          <p:cNvPr id="8" name="Shape 343"/>
          <p:cNvSpPr/>
          <p:nvPr/>
        </p:nvSpPr>
        <p:spPr>
          <a:xfrm>
            <a:off x="213916" y="6410187"/>
            <a:ext cx="9475797" cy="6463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lang="sv-SE" dirty="0"/>
              <a:t>Read </a:t>
            </a:r>
            <a:r>
              <a:rPr dirty="0"/>
              <a:t>name					</a:t>
            </a:r>
          </a:p>
          <a:p>
            <a:pPr lvl="0"/>
            <a:r>
              <a:rPr dirty="0"/>
              <a:t>							</a:t>
            </a:r>
          </a:p>
        </p:txBody>
      </p:sp>
      <p:sp>
        <p:nvSpPr>
          <p:cNvPr id="9" name="Shape 344"/>
          <p:cNvSpPr/>
          <p:nvPr/>
        </p:nvSpPr>
        <p:spPr>
          <a:xfrm flipH="1" flipV="1">
            <a:off x="656537" y="4844394"/>
            <a:ext cx="129525" cy="1471314"/>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0" name="Shape 345"/>
          <p:cNvSpPr/>
          <p:nvPr/>
        </p:nvSpPr>
        <p:spPr>
          <a:xfrm flipH="1" flipV="1">
            <a:off x="1789614" y="4844393"/>
            <a:ext cx="119346" cy="652617"/>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1" name="Shape 348"/>
          <p:cNvSpPr/>
          <p:nvPr/>
        </p:nvSpPr>
        <p:spPr>
          <a:xfrm flipV="1">
            <a:off x="4563741" y="4844394"/>
            <a:ext cx="388074" cy="1110142"/>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2" name="TextBox 11"/>
          <p:cNvSpPr txBox="1"/>
          <p:nvPr/>
        </p:nvSpPr>
        <p:spPr>
          <a:xfrm>
            <a:off x="1301769" y="5585204"/>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3985472" y="5946376"/>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877497" y="5515720"/>
            <a:ext cx="903087" cy="369332"/>
          </a:xfrm>
          <a:prstGeom prst="rect">
            <a:avLst/>
          </a:prstGeom>
          <a:noFill/>
        </p:spPr>
        <p:txBody>
          <a:bodyPr wrap="none" rtlCol="0">
            <a:spAutoFit/>
          </a:bodyPr>
          <a:lstStyle/>
          <a:p>
            <a:r>
              <a:rPr lang="en-US" dirty="0"/>
              <a:t>Quality</a:t>
            </a:r>
          </a:p>
        </p:txBody>
      </p:sp>
      <p:sp>
        <p:nvSpPr>
          <p:cNvPr id="15" name="Shape 348"/>
          <p:cNvSpPr/>
          <p:nvPr/>
        </p:nvSpPr>
        <p:spPr>
          <a:xfrm flipV="1">
            <a:off x="8409204" y="4941939"/>
            <a:ext cx="196500" cy="573781"/>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3765375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92500" lnSpcReduction="20000"/>
          </a:bodyPr>
          <a:lstStyle/>
          <a:p>
            <a:pPr marL="0" indent="0">
              <a:buNone/>
            </a:pPr>
            <a:endParaRPr lang="en-US" dirty="0"/>
          </a:p>
          <a:p>
            <a:r>
              <a:rPr lang="en-US" dirty="0"/>
              <a:t>Link information of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runs</a:t>
            </a:r>
            <a:r>
              <a:rPr lang="en-US" dirty="0"/>
              <a:t> to </a:t>
            </a:r>
            <a:r>
              <a:rPr lang="en-US" dirty="0" err="1"/>
              <a:t>fastq</a:t>
            </a:r>
            <a:r>
              <a:rPr lang="en-US" dirty="0"/>
              <a:t> file. </a:t>
            </a:r>
          </a:p>
          <a:p>
            <a:endParaRPr lang="en-US" dirty="0"/>
          </a:p>
          <a:p>
            <a:r>
              <a:rPr lang="en-US" dirty="0"/>
              <a:t>Good for error tracking!</a:t>
            </a:r>
          </a:p>
          <a:p>
            <a:endParaRPr lang="en-US" dirty="0"/>
          </a:p>
          <a:p>
            <a:r>
              <a:rPr lang="en-US" dirty="0"/>
              <a:t>Detailed description in tutorial or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Read group identifier </a:t>
            </a:r>
            <a:r>
              <a:rPr lang="en-US" i="1" dirty="0"/>
              <a:t>usually derived from the combination of the sample id and run id</a:t>
            </a:r>
          </a:p>
          <a:p>
            <a:pPr marL="400050" lvl="1" indent="0">
              <a:buNone/>
            </a:pPr>
            <a:r>
              <a:rPr lang="en-US" b="1" dirty="0"/>
              <a:t>RGLB</a:t>
            </a:r>
            <a:r>
              <a:rPr lang="en-US" dirty="0"/>
              <a:t> = Library prep identifier</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lstStyle/>
          <a:p>
            <a:r>
              <a:rPr lang="en-US" dirty="0"/>
              <a:t>Read groups</a:t>
            </a:r>
          </a:p>
        </p:txBody>
      </p:sp>
    </p:spTree>
    <p:extLst>
      <p:ext uri="{BB962C8B-B14F-4D97-AF65-F5344CB8AC3E}">
        <p14:creationId xmlns:p14="http://schemas.microsoft.com/office/powerpoint/2010/main" val="1782973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4085898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52000" y="637816"/>
            <a:ext cx="6242400" cy="745200"/>
          </a:xfrm>
        </p:spPr>
        <p:txBody>
          <a:bodyPr/>
          <a:lstStyle/>
          <a:p>
            <a:r>
              <a:rPr lang="en-GB" sz="2800" dirty="0"/>
              <a:t>Basic variant calling workflow</a:t>
            </a:r>
          </a:p>
        </p:txBody>
      </p:sp>
      <p:graphicFrame>
        <p:nvGraphicFramePr>
          <p:cNvPr id="4" name="Content Placeholder 3">
            <a:extLst>
              <a:ext uri="{FF2B5EF4-FFF2-40B4-BE49-F238E27FC236}">
                <a16:creationId xmlns:a16="http://schemas.microsoft.com/office/drawing/2014/main" id="{A2223707-F764-4140-A370-E330EAA4B80B}"/>
              </a:ext>
            </a:extLst>
          </p:cNvPr>
          <p:cNvGraphicFramePr>
            <a:graphicFrameLocks noGrp="1"/>
          </p:cNvGraphicFramePr>
          <p:nvPr>
            <p:ph idx="1"/>
            <p:extLst>
              <p:ext uri="{D42A27DB-BD31-4B8C-83A1-F6EECF244321}">
                <p14:modId xmlns:p14="http://schemas.microsoft.com/office/powerpoint/2010/main" val="2594875357"/>
              </p:ext>
            </p:extLst>
          </p:nvPr>
        </p:nvGraphicFramePr>
        <p:xfrm>
          <a:off x="252413" y="1576388"/>
          <a:ext cx="8639175"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884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None/>
            </a:pPr>
            <a:endParaRPr lang="en-US" dirty="0">
              <a:cs typeface="Courier"/>
            </a:endParaRPr>
          </a:p>
          <a:p>
            <a:pPr marL="0" indent="0">
              <a:buNone/>
            </a:pPr>
            <a:endParaRPr lang="en-US" dirty="0"/>
          </a:p>
        </p:txBody>
      </p:sp>
      <p:sp>
        <p:nvSpPr>
          <p:cNvPr id="3" name="Title 2"/>
          <p:cNvSpPr>
            <a:spLocks noGrp="1"/>
          </p:cNvSpPr>
          <p:nvPr>
            <p:ph type="title"/>
          </p:nvPr>
        </p:nvSpPr>
        <p:spPr/>
        <p:txBody>
          <a:bodyPr/>
          <a:lstStyle/>
          <a:p>
            <a:r>
              <a:rPr lang="en-US" dirty="0"/>
              <a:t>Variant calling</a:t>
            </a:r>
          </a:p>
        </p:txBody>
      </p:sp>
      <mc:AlternateContent xmlns:mc="http://schemas.openxmlformats.org/markup-compatibility/2006" xmlns:a14="http://schemas.microsoft.com/office/drawing/2010/main">
        <mc:Choice Requires="a14">
          <p:sp>
            <p:nvSpPr>
              <p:cNvPr id="4" name="TextBox 3"/>
              <p:cNvSpPr txBox="1"/>
              <p:nvPr/>
            </p:nvSpPr>
            <p:spPr>
              <a:xfrm>
                <a:off x="176499" y="5863905"/>
                <a:ext cx="8640000" cy="664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bg-BG" i="1" dirty="0" smtClean="0">
                              <a:latin typeface="Cambria Math" panose="02040503050406030204" pitchFamily="18" charset="0"/>
                            </a:rPr>
                          </m:ctrlPr>
                        </m:fPr>
                        <m:num>
                          <m:r>
                            <a:rPr lang="en-US" i="1" dirty="0">
                              <a:latin typeface="Cambria Math" charset="0"/>
                            </a:rPr>
                            <m:t>#</m:t>
                          </m:r>
                          <m:r>
                            <a:rPr lang="sv-SE" b="0" i="1" dirty="0" smtClean="0">
                              <a:latin typeface="Cambria Math" panose="02040503050406030204" pitchFamily="18" charset="0"/>
                            </a:rPr>
                            <m:t>𝑎𝑙𝑡𝑒𝑟𝑛𝑎𝑡𝑖𝑣𝑒</m:t>
                          </m:r>
                          <m:r>
                            <a:rPr lang="sv-SE" b="0" i="1" dirty="0" smtClean="0">
                              <a:latin typeface="Cambria Math" panose="02040503050406030204" pitchFamily="18" charset="0"/>
                            </a:rPr>
                            <m:t> </m:t>
                          </m:r>
                          <m:r>
                            <a:rPr lang="sv-SE" b="0" i="1" dirty="0" smtClean="0">
                              <a:latin typeface="Cambria Math" panose="02040503050406030204" pitchFamily="18" charset="0"/>
                            </a:rPr>
                            <m:t>𝑎𝑙𝑙𝑒𝑙𝑠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num>
                        <m:den>
                          <m:r>
                            <a:rPr lang="en-US" i="1" dirty="0">
                              <a:latin typeface="Cambria Math" charset="0"/>
                            </a:rPr>
                            <m:t>#</m:t>
                          </m:r>
                          <m:r>
                            <a:rPr lang="en-US" i="1" dirty="0">
                              <a:latin typeface="Cambria Math" charset="0"/>
                            </a:rPr>
                            <m:t>𝑅𝑒𝑎𝑑𝑠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r>
                            <m:rPr>
                              <m:nor/>
                            </m:rPr>
                            <a:rPr lang="en-US" dirty="0"/>
                            <m:t> </m:t>
                          </m:r>
                        </m:den>
                      </m:f>
                      <m:r>
                        <a:rPr lang="sv-SE" b="0" i="1" dirty="0" smtClean="0">
                          <a:latin typeface="Cambria Math" charset="0"/>
                        </a:rPr>
                        <m:t>=</m:t>
                      </m:r>
                      <m:r>
                        <a:rPr lang="sv-SE" b="0" i="1" dirty="0" smtClean="0">
                          <a:latin typeface="Cambria Math" panose="02040503050406030204" pitchFamily="18" charset="0"/>
                        </a:rPr>
                        <m:t>𝑎𝑙𝑡𝑒𝑟𝑛𝑎𝑡𝑖𝑣𝑒</m:t>
                      </m:r>
                      <m:r>
                        <a:rPr lang="sv-SE" b="0" i="1" dirty="0" smtClean="0">
                          <a:latin typeface="Cambria Math" panose="02040503050406030204" pitchFamily="18" charset="0"/>
                        </a:rPr>
                        <m:t> </m:t>
                      </m:r>
                      <m:r>
                        <a:rPr lang="en-US" i="1" dirty="0" smtClean="0">
                          <a:latin typeface="Cambria Math" charset="0"/>
                        </a:rPr>
                        <m:t>𝑎𝑙𝑙𝑒𝑙𝑒</m:t>
                      </m:r>
                      <m:r>
                        <a:rPr lang="en-US" i="1" dirty="0" smtClean="0">
                          <a:latin typeface="Cambria Math" charset="0"/>
                        </a:rPr>
                        <m:t> </m:t>
                      </m:r>
                      <m:r>
                        <a:rPr lang="en-US" i="1" dirty="0" smtClean="0">
                          <a:latin typeface="Cambria Math" charset="0"/>
                        </a:rPr>
                        <m:t>𝑓𝑟𝑒𝑞𝑢𝑒𝑛𝑐𝑦</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76499" y="5863905"/>
                <a:ext cx="8640000" cy="664926"/>
              </a:xfrm>
              <a:prstGeom prst="rect">
                <a:avLst/>
              </a:prstGeom>
              <a:blipFill>
                <a:blip r:embed="rId3"/>
                <a:stretch>
                  <a:fillRect b="-9434"/>
                </a:stretch>
              </a:blipFill>
            </p:spPr>
            <p:txBody>
              <a:bodyPr/>
              <a:lstStyle/>
              <a:p>
                <a:r>
                  <a:rPr lang="en-GB">
                    <a:noFill/>
                  </a:rPr>
                  <a:t> </a:t>
                </a:r>
              </a:p>
            </p:txBody>
          </p:sp>
        </mc:Fallback>
      </mc:AlternateContent>
    </p:spTree>
    <p:extLst>
      <p:ext uri="{BB962C8B-B14F-4D97-AF65-F5344CB8AC3E}">
        <p14:creationId xmlns:p14="http://schemas.microsoft.com/office/powerpoint/2010/main" val="2217043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8529745" cy="5303210"/>
          </a:xfrm>
          <a:prstGeom prst="rect">
            <a:avLst/>
          </a:prstGeom>
        </p:spPr>
      </p:pic>
    </p:spTree>
    <p:extLst>
      <p:ext uri="{BB962C8B-B14F-4D97-AF65-F5344CB8AC3E}">
        <p14:creationId xmlns:p14="http://schemas.microsoft.com/office/powerpoint/2010/main" val="836026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2354886"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0"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Tree>
    <p:extLst>
      <p:ext uri="{BB962C8B-B14F-4D97-AF65-F5344CB8AC3E}">
        <p14:creationId xmlns:p14="http://schemas.microsoft.com/office/powerpoint/2010/main" val="511262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9"/>
            <a:ext cx="4873673" cy="4966613"/>
          </a:xfrm>
        </p:spPr>
        <p:txBody>
          <a:bodyPr/>
          <a:lstStyle/>
          <a:p>
            <a:r>
              <a:rPr lang="en-US" dirty="0"/>
              <a:t>Genome Reference Consortium</a:t>
            </a:r>
          </a:p>
          <a:p>
            <a:r>
              <a:rPr lang="en-US" dirty="0"/>
              <a:t>A mosaic nucleic acid sequence</a:t>
            </a:r>
          </a:p>
          <a:p>
            <a:pPr lvl="1"/>
            <a:r>
              <a:rPr lang="en-US" sz="1600" dirty="0">
                <a:cs typeface="Courier"/>
              </a:rPr>
              <a:t>...GTGCGTAGACTGCTAGATCGAAGA...</a:t>
            </a:r>
            <a:endParaRPr lang="en-US" dirty="0">
              <a:cs typeface="Courier"/>
            </a:endParaRPr>
          </a:p>
          <a:p>
            <a:pPr lvl="1"/>
            <a:endParaRPr lang="en-US" dirty="0">
              <a:cs typeface="Courier"/>
            </a:endParaRPr>
          </a:p>
          <a:p>
            <a:pPr lvl="1"/>
            <a:endParaRPr lang="en-US" dirty="0">
              <a:cs typeface="Courier"/>
            </a:endParaRPr>
          </a:p>
          <a:p>
            <a:pPr lvl="1"/>
            <a:endParaRPr lang="en-US" dirty="0">
              <a:cs typeface="Courier"/>
            </a:endParaRPr>
          </a:p>
          <a:p>
            <a:r>
              <a:rPr lang="en-US" dirty="0">
                <a:cs typeface="Courier"/>
              </a:rPr>
              <a:t>What changes between versions?</a:t>
            </a:r>
          </a:p>
          <a:p>
            <a:pPr lvl="1"/>
            <a:r>
              <a:rPr lang="en-US" dirty="0">
                <a:cs typeface="Courier"/>
              </a:rPr>
              <a:t>First version: 150,000 gaps</a:t>
            </a:r>
          </a:p>
          <a:p>
            <a:pPr lvl="1"/>
            <a:r>
              <a:rPr lang="en-US" dirty="0">
                <a:cs typeface="Courier"/>
              </a:rPr>
              <a:t>HG19: 250 gaps</a:t>
            </a:r>
          </a:p>
        </p:txBody>
      </p:sp>
      <p:sp>
        <p:nvSpPr>
          <p:cNvPr id="3" name="Title 2"/>
          <p:cNvSpPr>
            <a:spLocks noGrp="1"/>
          </p:cNvSpPr>
          <p:nvPr>
            <p:ph type="title"/>
          </p:nvPr>
        </p:nvSpPr>
        <p:spPr/>
        <p:txBody>
          <a:bodyPr/>
          <a:lstStyle/>
          <a:p>
            <a:r>
              <a:rPr lang="en-US" dirty="0"/>
              <a:t>Reference genome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755" y="1576800"/>
            <a:ext cx="3352186" cy="4123189"/>
          </a:xfrm>
          <a:prstGeom prst="rect">
            <a:avLst/>
          </a:prstGeom>
        </p:spPr>
      </p:pic>
    </p:spTree>
    <p:extLst>
      <p:ext uri="{BB962C8B-B14F-4D97-AF65-F5344CB8AC3E}">
        <p14:creationId xmlns:p14="http://schemas.microsoft.com/office/powerpoint/2010/main" val="1324163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Indices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30</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need an index</a:t>
            </a:r>
          </a:p>
          <a:p>
            <a:endParaRPr lang="en-US" dirty="0"/>
          </a:p>
          <a:p>
            <a:r>
              <a:rPr lang="en-US" dirty="0"/>
              <a:t>Different index for different file-types</a:t>
            </a:r>
          </a:p>
          <a:p>
            <a:endParaRPr lang="en-US" dirty="0"/>
          </a:p>
          <a:p>
            <a:r>
              <a:rPr lang="en-US" dirty="0" err="1"/>
              <a:t>Bwa</a:t>
            </a:r>
            <a:r>
              <a:rPr lang="en-US" dirty="0"/>
              <a:t> index creates one set of index for the reference that it needs for performing alignment</a:t>
            </a:r>
          </a:p>
          <a:p>
            <a:endParaRPr lang="en-US" dirty="0"/>
          </a:p>
          <a:p>
            <a:r>
              <a:rPr lang="en-US" dirty="0"/>
              <a:t>Other programs like </a:t>
            </a:r>
            <a:r>
              <a:rPr lang="en-US" dirty="0" err="1"/>
              <a:t>samtools</a:t>
            </a:r>
            <a:r>
              <a:rPr lang="en-US" dirty="0"/>
              <a:t> produce other types of index for .</a:t>
            </a:r>
            <a:r>
              <a:rPr lang="en-US" dirty="0" err="1"/>
              <a:t>fasta</a:t>
            </a:r>
            <a:r>
              <a:rPr lang="en-US" dirty="0"/>
              <a:t> and .bam files needed by other programs</a:t>
            </a:r>
          </a:p>
        </p:txBody>
      </p:sp>
    </p:spTree>
    <p:extLst>
      <p:ext uri="{BB962C8B-B14F-4D97-AF65-F5344CB8AC3E}">
        <p14:creationId xmlns:p14="http://schemas.microsoft.com/office/powerpoint/2010/main" val="1708175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999" y="284767"/>
            <a:ext cx="7355432" cy="745200"/>
          </a:xfrm>
        </p:spPr>
        <p:txBody>
          <a:bodyPr/>
          <a:lstStyle/>
          <a:p>
            <a:r>
              <a:rPr lang="en-US" sz="3600" dirty="0"/>
              <a:t>Workflow conventions</a:t>
            </a:r>
          </a:p>
        </p:txBody>
      </p:sp>
      <p:sp>
        <p:nvSpPr>
          <p:cNvPr id="10" name="Shape 571"/>
          <p:cNvSpPr txBox="1">
            <a:spLocks/>
          </p:cNvSpPr>
          <p:nvPr/>
        </p:nvSpPr>
        <p:spPr>
          <a:xfrm>
            <a:off x="634482" y="2200686"/>
            <a:ext cx="7893697"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pPr>
            <a:r>
              <a:rPr lang="en-US" sz="2400" dirty="0"/>
              <a:t>create a new output file in each process</a:t>
            </a:r>
          </a:p>
          <a:p>
            <a:pPr>
              <a:defRPr sz="1800"/>
            </a:pPr>
            <a:endParaRPr lang="sv-SE" sz="2400" dirty="0"/>
          </a:p>
          <a:p>
            <a:pPr>
              <a:defRPr sz="1800"/>
            </a:pPr>
            <a:r>
              <a:rPr lang="sv-SE" sz="2400" dirty="0" err="1"/>
              <a:t>Use</a:t>
            </a:r>
            <a:r>
              <a:rPr lang="sv-SE" sz="2400" dirty="0"/>
              <a:t> informative </a:t>
            </a:r>
            <a:r>
              <a:rPr lang="sv-SE" sz="2400" dirty="0" err="1"/>
              <a:t>file</a:t>
            </a:r>
            <a:r>
              <a:rPr lang="sv-SE" sz="2400" dirty="0"/>
              <a:t> </a:t>
            </a:r>
            <a:r>
              <a:rPr lang="sv-SE" sz="2400" dirty="0" err="1"/>
              <a:t>names</a:t>
            </a:r>
            <a:endParaRPr lang="sv-SE" sz="2400" dirty="0"/>
          </a:p>
          <a:p>
            <a:pPr marL="0" indent="0">
              <a:buFont typeface="Arial"/>
              <a:buNone/>
              <a:defRPr sz="1800"/>
            </a:pPr>
            <a:endParaRPr lang="sv-SE" sz="2800" dirty="0"/>
          </a:p>
        </p:txBody>
      </p:sp>
    </p:spTree>
    <p:extLst>
      <p:ext uri="{BB962C8B-B14F-4D97-AF65-F5344CB8AC3E}">
        <p14:creationId xmlns:p14="http://schemas.microsoft.com/office/powerpoint/2010/main" val="4188368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xfrm>
            <a:off x="203200" y="4006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Example</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nvPr>
        </p:nvGraphicFramePr>
        <p:xfrm>
          <a:off x="1989056" y="1543653"/>
          <a:ext cx="4572000" cy="5042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5649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a:t>Todays exercise</a:t>
            </a:r>
            <a:br>
              <a:rPr lang="en-US" dirty="0"/>
            </a:br>
            <a:endParaRPr lang="en-US" dirty="0"/>
          </a:p>
        </p:txBody>
      </p:sp>
    </p:spTree>
    <p:extLst>
      <p:ext uri="{BB962C8B-B14F-4D97-AF65-F5344CB8AC3E}">
        <p14:creationId xmlns:p14="http://schemas.microsoft.com/office/powerpoint/2010/main" val="3897242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a:xfrm>
            <a:off x="300069" y="487202"/>
            <a:ext cx="8543861" cy="635149"/>
          </a:xfrm>
        </p:spPr>
        <p:txBody>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27936" y="2091931"/>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3271100" y="2200467"/>
            <a:ext cx="5872900" cy="3693319"/>
          </a:xfrm>
          <a:prstGeom prst="rect">
            <a:avLst/>
          </a:prstGeom>
          <a:noFill/>
        </p:spPr>
        <p:txBody>
          <a:bodyPr wrap="square" rtlCol="0">
            <a:spAutoFit/>
          </a:bodyPr>
          <a:lstStyle/>
          <a:p>
            <a:pPr marL="342900" indent="-342900">
              <a:buFont typeface="Arial" panose="020B0604020202020204" pitchFamily="34" charset="0"/>
              <a:buChar char="•"/>
            </a:pPr>
            <a:r>
              <a:rPr lang="en-GB" sz="2400" dirty="0"/>
              <a:t>Variant calling workflow in 3 samples</a:t>
            </a:r>
          </a:p>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err="1"/>
              <a:t>Fastq</a:t>
            </a:r>
            <a:r>
              <a:rPr lang="en-GB" sz="2400" dirty="0"/>
              <a:t> files to annotated </a:t>
            </a:r>
            <a:r>
              <a:rPr lang="en-GB" sz="2400" dirty="0" err="1"/>
              <a:t>vcf</a:t>
            </a:r>
            <a:endParaRPr lang="en-GB" sz="2400" dirty="0"/>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a:xfrm>
            <a:off x="300069" y="365205"/>
            <a:ext cx="8543861" cy="635149"/>
          </a:xfrm>
        </p:spPr>
        <p:txBody>
          <a:bodyPr/>
          <a:lstStyle/>
          <a:p>
            <a:r>
              <a:rPr lang="en-US" dirty="0"/>
              <a:t>Lactose and Lactase</a:t>
            </a:r>
            <a:endParaRPr lang="en-GB" dirty="0"/>
          </a:p>
        </p:txBody>
      </p:sp>
      <p:sp>
        <p:nvSpPr>
          <p:cNvPr id="4" name="Platshållare för bildnummer 3">
            <a:extLst>
              <a:ext uri="{FF2B5EF4-FFF2-40B4-BE49-F238E27FC236}">
                <a16:creationId xmlns:a16="http://schemas.microsoft.com/office/drawing/2014/main" id="{B3553327-4612-9D4E-8638-923DD485FBCB}"/>
              </a:ext>
            </a:extLst>
          </p:cNvPr>
          <p:cNvSpPr>
            <a:spLocks noGrp="1"/>
          </p:cNvSpPr>
          <p:nvPr>
            <p:ph type="sldNum" sz="quarter" idx="12"/>
          </p:nvPr>
        </p:nvSpPr>
        <p:spPr/>
        <p:txBody>
          <a:bodyPr/>
          <a:lstStyle/>
          <a:p>
            <a:fld id="{97DED537-10C4-8C40-8E87-51060FF45365}" type="slidenum">
              <a:rPr lang="sv-SE" smtClean="0"/>
              <a:pPr/>
              <a:t>35</a:t>
            </a:fld>
            <a:endParaRPr lang="sv-SE"/>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10" y="2013161"/>
            <a:ext cx="8079801" cy="3012808"/>
          </a:xfrm>
          <a:prstGeom prst="rect">
            <a:avLst/>
          </a:prstGeom>
        </p:spPr>
      </p:pic>
      <p:sp>
        <p:nvSpPr>
          <p:cNvPr id="6" name="TextBox 4">
            <a:extLst>
              <a:ext uri="{FF2B5EF4-FFF2-40B4-BE49-F238E27FC236}">
                <a16:creationId xmlns:a16="http://schemas.microsoft.com/office/drawing/2014/main" id="{D0B7ED97-C8AF-C34C-9A49-346E0DFC14DA}"/>
              </a:ext>
            </a:extLst>
          </p:cNvPr>
          <p:cNvSpPr txBox="1"/>
          <p:nvPr/>
        </p:nvSpPr>
        <p:spPr>
          <a:xfrm>
            <a:off x="3544612" y="5763498"/>
            <a:ext cx="4669868" cy="291170"/>
          </a:xfrm>
          <a:prstGeom prst="rect">
            <a:avLst/>
          </a:prstGeom>
          <a:noFill/>
        </p:spPr>
        <p:txBody>
          <a:bodyPr wrap="none" rtlCol="0">
            <a:spAutoFit/>
          </a:bodyPr>
          <a:lstStyle/>
          <a:p>
            <a:r>
              <a:rPr lang="en-US" sz="1292" dirty="0"/>
              <a:t>http://</a:t>
            </a:r>
            <a:r>
              <a:rPr lang="en-US" sz="1292" dirty="0" err="1"/>
              <a:t>www.yogurtinnutrition.com</a:t>
            </a:r>
            <a:r>
              <a:rPr lang="en-US" sz="1292" dirty="0"/>
              <a:t>/lactose-as-a-nutrient/</a:t>
            </a:r>
          </a:p>
        </p:txBody>
      </p:sp>
    </p:spTree>
    <p:extLst>
      <p:ext uri="{BB962C8B-B14F-4D97-AF65-F5344CB8AC3E}">
        <p14:creationId xmlns:p14="http://schemas.microsoft.com/office/powerpoint/2010/main" val="2959571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D397A0C-9964-B647-8B9B-6C8485AD0562}"/>
              </a:ext>
            </a:extLst>
          </p:cNvPr>
          <p:cNvSpPr>
            <a:spLocks noGrp="1"/>
          </p:cNvSpPr>
          <p:nvPr>
            <p:ph type="title"/>
          </p:nvPr>
        </p:nvSpPr>
        <p:spPr>
          <a:xfrm>
            <a:off x="307885" y="207284"/>
            <a:ext cx="4693323" cy="635149"/>
          </a:xfrm>
        </p:spPr>
        <p:txBody>
          <a:bodyPr/>
          <a:lstStyle/>
          <a:p>
            <a:r>
              <a:rPr lang="en-GB" sz="3600" dirty="0"/>
              <a:t>Prevalence of lactose intolerance</a:t>
            </a:r>
          </a:p>
        </p:txBody>
      </p:sp>
      <p:sp>
        <p:nvSpPr>
          <p:cNvPr id="4" name="Platshållare för bildnummer 3">
            <a:extLst>
              <a:ext uri="{FF2B5EF4-FFF2-40B4-BE49-F238E27FC236}">
                <a16:creationId xmlns:a16="http://schemas.microsoft.com/office/drawing/2014/main" id="{27456E3C-035F-C24C-B528-3B41EBBE6D4C}"/>
              </a:ext>
            </a:extLst>
          </p:cNvPr>
          <p:cNvSpPr>
            <a:spLocks noGrp="1"/>
          </p:cNvSpPr>
          <p:nvPr>
            <p:ph type="sldNum" sz="quarter" idx="12"/>
          </p:nvPr>
        </p:nvSpPr>
        <p:spPr/>
        <p:txBody>
          <a:bodyPr/>
          <a:lstStyle/>
          <a:p>
            <a:fld id="{97DED537-10C4-8C40-8E87-51060FF45365}" type="slidenum">
              <a:rPr lang="sv-SE" smtClean="0"/>
              <a:pPr/>
              <a:t>36</a:t>
            </a:fld>
            <a:endParaRPr lang="sv-SE"/>
          </a:p>
        </p:txBody>
      </p:sp>
      <p:pic>
        <p:nvPicPr>
          <p:cNvPr id="5" name="Picture 3" descr="1200px-Worldwide_prevalence_of_lactose_intolerance_in_recent_populations.jpg">
            <a:extLst>
              <a:ext uri="{FF2B5EF4-FFF2-40B4-BE49-F238E27FC236}">
                <a16:creationId xmlns:a16="http://schemas.microsoft.com/office/drawing/2014/main" id="{8275C451-F0B7-7B41-97D9-50B57E0E6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002" y="1779588"/>
            <a:ext cx="6311626" cy="4349762"/>
          </a:xfrm>
          <a:prstGeom prst="rect">
            <a:avLst/>
          </a:prstGeom>
        </p:spPr>
      </p:pic>
    </p:spTree>
    <p:extLst>
      <p:ext uri="{BB962C8B-B14F-4D97-AF65-F5344CB8AC3E}">
        <p14:creationId xmlns:p14="http://schemas.microsoft.com/office/powerpoint/2010/main" val="2300081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Todays workshop part two:</a:t>
            </a:r>
            <a:br>
              <a:rPr lang="en-GB" sz="4000" dirty="0"/>
            </a:br>
            <a:r>
              <a:rPr lang="en-GB" sz="4000" dirty="0"/>
              <a:t>Joint variant calling of cohorts</a:t>
            </a:r>
            <a:br>
              <a:rPr lang="en-GB" sz="4000" dirty="0"/>
            </a:br>
            <a:endParaRPr lang="en-GB" sz="4000" dirty="0"/>
          </a:p>
        </p:txBody>
      </p:sp>
    </p:spTree>
    <p:extLst>
      <p:ext uri="{BB962C8B-B14F-4D97-AF65-F5344CB8AC3E}">
        <p14:creationId xmlns:p14="http://schemas.microsoft.com/office/powerpoint/2010/main" val="245147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630000"/>
            <a:ext cx="6242400" cy="745200"/>
          </a:xfrm>
        </p:spPr>
        <p:txBody>
          <a:bodyPr/>
          <a:lstStyle/>
          <a:p>
            <a:r>
              <a:rPr lang="en-US" sz="2400" dirty="0"/>
              <a:t>Joint genotyping of cohort</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10" name="Rektangel med rundade hörn 9">
            <a:extLst>
              <a:ext uri="{FF2B5EF4-FFF2-40B4-BE49-F238E27FC236}">
                <a16:creationId xmlns:a16="http://schemas.microsoft.com/office/drawing/2014/main" id="{8264E621-1D61-3C41-BDDC-4E969D668C8D}"/>
              </a:ext>
            </a:extLst>
          </p:cNvPr>
          <p:cNvSpPr/>
          <p:nvPr/>
        </p:nvSpPr>
        <p:spPr>
          <a:xfrm>
            <a:off x="3426106" y="1803895"/>
            <a:ext cx="2743199" cy="4006595"/>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07861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gVCF</a:t>
            </a:r>
            <a:r>
              <a:rPr lang="en-US" dirty="0"/>
              <a:t> Files</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a:blip r:embed="rId3"/>
          <a:stretch>
            <a:fillRect/>
          </a:stretch>
        </p:blipFill>
        <p:spPr>
          <a:xfrm>
            <a:off x="986953" y="1704149"/>
            <a:ext cx="6536591" cy="5153851"/>
          </a:xfrm>
          <a:prstGeom prst="rect">
            <a:avLst/>
          </a:prstGeom>
        </p:spPr>
      </p:pic>
    </p:spTree>
    <p:extLst>
      <p:ext uri="{BB962C8B-B14F-4D97-AF65-F5344CB8AC3E}">
        <p14:creationId xmlns:p14="http://schemas.microsoft.com/office/powerpoint/2010/main" val="211491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8"/>
            <a:ext cx="8640000" cy="1401293"/>
          </a:xfrm>
        </p:spPr>
        <p:txBody>
          <a:bodyPr>
            <a:normAutofit/>
          </a:bodyPr>
          <a:lstStyle/>
          <a:p>
            <a:pPr marL="0" lvl="1" indent="0">
              <a:buNone/>
            </a:pPr>
            <a:r>
              <a:rPr lang="en-US" dirty="0"/>
              <a:t>A position where sample sequence does not agree with reference genome sequence</a:t>
            </a:r>
            <a:br>
              <a:rPr lang="en-US" dirty="0"/>
            </a:br>
            <a:br>
              <a:rPr lang="en-US" dirty="0"/>
            </a:br>
            <a:endParaRPr lang="en-US" dirty="0"/>
          </a:p>
        </p:txBody>
      </p:sp>
      <p:sp>
        <p:nvSpPr>
          <p:cNvPr id="3" name="Title 2"/>
          <p:cNvSpPr>
            <a:spLocks noGrp="1"/>
          </p:cNvSpPr>
          <p:nvPr>
            <p:ph type="title"/>
          </p:nvPr>
        </p:nvSpPr>
        <p:spPr/>
        <p:txBody>
          <a:bodyPr/>
          <a:lstStyle/>
          <a:p>
            <a:r>
              <a:rPr lang="en-US" dirty="0"/>
              <a:t>Variants</a:t>
            </a:r>
          </a:p>
        </p:txBody>
      </p:sp>
      <p:sp>
        <p:nvSpPr>
          <p:cNvPr id="6" name="Content Placeholder 1"/>
          <p:cNvSpPr txBox="1">
            <a:spLocks/>
          </p:cNvSpPr>
          <p:nvPr/>
        </p:nvSpPr>
        <p:spPr>
          <a:xfrm>
            <a:off x="252000" y="2978091"/>
            <a:ext cx="8640000" cy="3473043"/>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dirty="0">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Font typeface="Arial"/>
              <a:buNone/>
            </a:pPr>
            <a:br>
              <a:rPr lang="en-US" dirty="0"/>
            </a:br>
            <a:br>
              <a:rPr lang="en-US" dirty="0"/>
            </a:br>
            <a:endParaRPr lang="en-US" dirty="0"/>
          </a:p>
        </p:txBody>
      </p:sp>
    </p:spTree>
    <p:extLst>
      <p:ext uri="{BB962C8B-B14F-4D97-AF65-F5344CB8AC3E}">
        <p14:creationId xmlns:p14="http://schemas.microsoft.com/office/powerpoint/2010/main" val="898703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9D1E219C-E5B2-6148-9A71-741C6CA90520}"/>
              </a:ext>
            </a:extLst>
          </p:cNvPr>
          <p:cNvSpPr>
            <a:spLocks noGrp="1"/>
          </p:cNvSpPr>
          <p:nvPr>
            <p:ph idx="1"/>
          </p:nvPr>
        </p:nvSpPr>
        <p:spPr/>
        <p:txBody>
          <a:bodyPr>
            <a:normAutofit fontScale="70000" lnSpcReduction="20000"/>
          </a:bodyPr>
          <a:lstStyle/>
          <a:p>
            <a:r>
              <a:rPr lang="en-GB" dirty="0"/>
              <a:t>Module load GATK</a:t>
            </a:r>
          </a:p>
          <a:p>
            <a:endParaRPr lang="en-GB" dirty="0"/>
          </a:p>
          <a:p>
            <a:r>
              <a:rPr lang="en-GB" dirty="0"/>
              <a:t>For each sample in cohort:</a:t>
            </a:r>
          </a:p>
          <a:p>
            <a:r>
              <a:rPr lang="sv-SE" dirty="0"/>
              <a:t>java -Xmx7g -</a:t>
            </a:r>
            <a:r>
              <a:rPr lang="sv-SE" dirty="0" err="1"/>
              <a:t>jar</a:t>
            </a:r>
            <a:r>
              <a:rPr lang="sv-SE" dirty="0"/>
              <a:t> $GATK_HOME/</a:t>
            </a:r>
            <a:r>
              <a:rPr lang="sv-SE" dirty="0" err="1"/>
              <a:t>GenomeAnalysisTK.jar</a:t>
            </a:r>
            <a:r>
              <a:rPr lang="sv-SE" dirty="0"/>
              <a:t> </a:t>
            </a:r>
          </a:p>
          <a:p>
            <a:r>
              <a:rPr lang="sv-SE" dirty="0"/>
              <a:t>-T </a:t>
            </a:r>
            <a:r>
              <a:rPr lang="sv-SE" dirty="0" err="1"/>
              <a:t>HaplotypeCaller</a:t>
            </a:r>
            <a:r>
              <a:rPr lang="sv-SE" dirty="0"/>
              <a:t> </a:t>
            </a:r>
          </a:p>
          <a:p>
            <a:r>
              <a:rPr lang="sv-SE" dirty="0"/>
              <a:t>-R </a:t>
            </a:r>
            <a:r>
              <a:rPr lang="sv-SE" dirty="0" err="1"/>
              <a:t>Human_genome.fasta</a:t>
            </a:r>
            <a:r>
              <a:rPr lang="sv-SE" dirty="0"/>
              <a:t> </a:t>
            </a:r>
          </a:p>
          <a:p>
            <a:r>
              <a:rPr lang="sv-SE" dirty="0"/>
              <a:t>-I </a:t>
            </a:r>
            <a:r>
              <a:rPr lang="sv-SE" dirty="0" err="1"/>
              <a:t>sample.bam</a:t>
            </a:r>
            <a:endParaRPr lang="sv-SE" dirty="0"/>
          </a:p>
          <a:p>
            <a:r>
              <a:rPr lang="sv-SE" dirty="0"/>
              <a:t>-o </a:t>
            </a:r>
            <a:r>
              <a:rPr lang="sv-SE" dirty="0" err="1"/>
              <a:t>sample.g.vcf</a:t>
            </a:r>
            <a:endParaRPr lang="sv-SE" dirty="0"/>
          </a:p>
          <a:p>
            <a:r>
              <a:rPr lang="sv-SE" dirty="0"/>
              <a:t>--</a:t>
            </a:r>
            <a:r>
              <a:rPr lang="sv-SE" dirty="0" err="1"/>
              <a:t>emitRefConfidence</a:t>
            </a:r>
            <a:r>
              <a:rPr lang="sv-SE" dirty="0"/>
              <a:t> GVCF</a:t>
            </a:r>
          </a:p>
          <a:p>
            <a:r>
              <a:rPr lang="sv-SE" dirty="0"/>
              <a:t> </a:t>
            </a:r>
            <a:br>
              <a:rPr lang="sv-SE" dirty="0"/>
            </a:br>
            <a:endParaRPr lang="en-GB" dirty="0"/>
          </a:p>
          <a:p>
            <a:endParaRPr lang="en-GB" dirty="0"/>
          </a:p>
          <a:p>
            <a:r>
              <a:rPr lang="en-GB" dirty="0"/>
              <a:t>For the entire </a:t>
            </a:r>
            <a:r>
              <a:rPr lang="en-GB" dirty="0" err="1"/>
              <a:t>ccohort</a:t>
            </a:r>
            <a:r>
              <a:rPr lang="en-GB" dirty="0"/>
              <a:t>:</a:t>
            </a:r>
          </a:p>
          <a:p>
            <a:r>
              <a:rPr lang="sv-SE" dirty="0"/>
              <a:t>java -Xmx7g -</a:t>
            </a:r>
            <a:r>
              <a:rPr lang="sv-SE" dirty="0" err="1"/>
              <a:t>jar</a:t>
            </a:r>
            <a:r>
              <a:rPr lang="sv-SE" dirty="0"/>
              <a:t> $GATK_HOME/</a:t>
            </a:r>
            <a:r>
              <a:rPr lang="sv-SE" dirty="0" err="1"/>
              <a:t>GenomeAnalysisTK.jar</a:t>
            </a:r>
            <a:r>
              <a:rPr lang="sv-SE" dirty="0"/>
              <a:t> </a:t>
            </a:r>
          </a:p>
          <a:p>
            <a:r>
              <a:rPr lang="sv-SE" dirty="0"/>
              <a:t>-T </a:t>
            </a:r>
            <a:r>
              <a:rPr lang="sv-SE" dirty="0" err="1"/>
              <a:t>GenotypeGVCFs</a:t>
            </a:r>
            <a:endParaRPr lang="sv-SE" dirty="0"/>
          </a:p>
          <a:p>
            <a:r>
              <a:rPr lang="sv-SE" dirty="0"/>
              <a:t>-R </a:t>
            </a:r>
            <a:r>
              <a:rPr lang="sv-SE" dirty="0" err="1"/>
              <a:t>Human_genome.fasta</a:t>
            </a:r>
            <a:r>
              <a:rPr lang="sv-SE" dirty="0"/>
              <a:t> </a:t>
            </a:r>
          </a:p>
          <a:p>
            <a:r>
              <a:rPr lang="sv-SE" dirty="0"/>
              <a:t>--variant sample1.g.vcf</a:t>
            </a:r>
          </a:p>
          <a:p>
            <a:r>
              <a:rPr lang="sv-SE" dirty="0"/>
              <a:t>--variant sample2.g.vcf</a:t>
            </a:r>
          </a:p>
          <a:p>
            <a:r>
              <a:rPr lang="sv-SE" dirty="0"/>
              <a:t>--variant sample3&gt;</a:t>
            </a:r>
            <a:r>
              <a:rPr lang="sv-SE" dirty="0" err="1"/>
              <a:t>g.vcf</a:t>
            </a:r>
            <a:r>
              <a:rPr lang="sv-SE" dirty="0"/>
              <a:t> </a:t>
            </a:r>
          </a:p>
          <a:p>
            <a:r>
              <a:rPr lang="sv-SE" dirty="0"/>
              <a:t>-o </a:t>
            </a:r>
            <a:r>
              <a:rPr lang="sv-SE" dirty="0" err="1"/>
              <a:t>cohort.vcf</a:t>
            </a:r>
            <a:endParaRPr lang="sv-SE" dirty="0"/>
          </a:p>
          <a:p>
            <a:br>
              <a:rPr lang="sv-SE" dirty="0"/>
            </a:br>
            <a:endParaRPr lang="sv-SE" dirty="0"/>
          </a:p>
          <a:p>
            <a:endParaRPr lang="en-GB" dirty="0"/>
          </a:p>
        </p:txBody>
      </p:sp>
      <p:sp>
        <p:nvSpPr>
          <p:cNvPr id="3" name="Rubrik 2">
            <a:extLst>
              <a:ext uri="{FF2B5EF4-FFF2-40B4-BE49-F238E27FC236}">
                <a16:creationId xmlns:a16="http://schemas.microsoft.com/office/drawing/2014/main" id="{A9638391-D36D-084C-A107-2659F8ECE6CC}"/>
              </a:ext>
            </a:extLst>
          </p:cNvPr>
          <p:cNvSpPr>
            <a:spLocks noGrp="1"/>
          </p:cNvSpPr>
          <p:nvPr>
            <p:ph type="title"/>
          </p:nvPr>
        </p:nvSpPr>
        <p:spPr/>
        <p:txBody>
          <a:bodyPr/>
          <a:lstStyle/>
          <a:p>
            <a:r>
              <a:rPr lang="sv-SE" sz="2800" dirty="0"/>
              <a:t>Joint </a:t>
            </a:r>
            <a:r>
              <a:rPr lang="sv-SE" sz="2800" dirty="0" err="1"/>
              <a:t>genotyping</a:t>
            </a:r>
            <a:r>
              <a:rPr lang="sv-SE" sz="2800" dirty="0"/>
              <a:t> </a:t>
            </a:r>
            <a:r>
              <a:rPr lang="sv-SE" sz="2800" dirty="0" err="1"/>
              <a:t>of</a:t>
            </a:r>
            <a:r>
              <a:rPr lang="sv-SE" sz="2800" dirty="0"/>
              <a:t> </a:t>
            </a:r>
            <a:r>
              <a:rPr lang="sv-SE" sz="2800" dirty="0" err="1"/>
              <a:t>cohort</a:t>
            </a:r>
            <a:endParaRPr lang="en-GB" sz="2800" dirty="0"/>
          </a:p>
        </p:txBody>
      </p:sp>
    </p:spTree>
    <p:extLst>
      <p:ext uri="{BB962C8B-B14F-4D97-AF65-F5344CB8AC3E}">
        <p14:creationId xmlns:p14="http://schemas.microsoft.com/office/powerpoint/2010/main" val="2791011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Todays workshop part three:</a:t>
            </a:r>
            <a:br>
              <a:rPr lang="en-GB" sz="4000" dirty="0"/>
            </a:br>
            <a:r>
              <a:rPr lang="en-GB" sz="4000" dirty="0"/>
              <a:t>Following GATK best practices</a:t>
            </a:r>
            <a:br>
              <a:rPr lang="en-GB" sz="4000" dirty="0"/>
            </a:br>
            <a:endParaRPr lang="en-GB" sz="4000" dirty="0"/>
          </a:p>
        </p:txBody>
      </p:sp>
    </p:spTree>
    <p:extLst>
      <p:ext uri="{BB962C8B-B14F-4D97-AF65-F5344CB8AC3E}">
        <p14:creationId xmlns:p14="http://schemas.microsoft.com/office/powerpoint/2010/main" val="2267837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630000"/>
            <a:ext cx="6242400" cy="745200"/>
          </a:xfrm>
        </p:spPr>
        <p:txBody>
          <a:bodyPr/>
          <a:lstStyle/>
          <a:p>
            <a:r>
              <a:rPr lang="en-US" sz="2400" dirty="0"/>
              <a:t>GATK </a:t>
            </a:r>
            <a:br>
              <a:rPr lang="en-US" sz="2400" dirty="0"/>
            </a:br>
            <a:r>
              <a:rPr lang="en-US" sz="2400" dirty="0"/>
              <a:t>Best Practice Variant Calling Workflow</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6" name="Rektangel med rundade hörn 5">
            <a:extLst>
              <a:ext uri="{FF2B5EF4-FFF2-40B4-BE49-F238E27FC236}">
                <a16:creationId xmlns:a16="http://schemas.microsoft.com/office/drawing/2014/main" id="{3828C0ED-408A-904E-ACD4-FBBDA511DFF5}"/>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ktangel med rundade hörn 6">
            <a:extLst>
              <a:ext uri="{FF2B5EF4-FFF2-40B4-BE49-F238E27FC236}">
                <a16:creationId xmlns:a16="http://schemas.microsoft.com/office/drawing/2014/main" id="{E08FDEAF-E13D-D847-A0C5-E5E5B6276B9C}"/>
              </a:ext>
            </a:extLst>
          </p:cNvPr>
          <p:cNvSpPr/>
          <p:nvPr/>
        </p:nvSpPr>
        <p:spPr>
          <a:xfrm>
            <a:off x="844062" y="4149393"/>
            <a:ext cx="1547446" cy="47871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ktangel med rundade hörn 8">
            <a:extLst>
              <a:ext uri="{FF2B5EF4-FFF2-40B4-BE49-F238E27FC236}">
                <a16:creationId xmlns:a16="http://schemas.microsoft.com/office/drawing/2014/main" id="{6FA7C039-8225-274C-B2CD-9040E0FBDFBC}"/>
              </a:ext>
            </a:extLst>
          </p:cNvPr>
          <p:cNvSpPr/>
          <p:nvPr/>
        </p:nvSpPr>
        <p:spPr>
          <a:xfrm>
            <a:off x="6668056" y="2522934"/>
            <a:ext cx="1989807" cy="1259711"/>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73650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11685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923907" y="1914697"/>
            <a:ext cx="6084698" cy="3909132"/>
          </a:xfrm>
          <a:prstGeom prst="rect">
            <a:avLst/>
          </a:prstGeom>
        </p:spPr>
      </p:pic>
      <p:sp>
        <p:nvSpPr>
          <p:cNvPr id="2" name="Content Placeholder 1"/>
          <p:cNvSpPr>
            <a:spLocks noGrp="1"/>
          </p:cNvSpPr>
          <p:nvPr>
            <p:ph idx="1"/>
          </p:nvPr>
        </p:nvSpPr>
        <p:spPr>
          <a:xfrm>
            <a:off x="408307" y="2760831"/>
            <a:ext cx="5039016" cy="2319169"/>
          </a:xfrm>
        </p:spPr>
        <p:txBody>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36369" y="598452"/>
            <a:ext cx="6242400" cy="1316245"/>
          </a:xfrm>
        </p:spPr>
        <p:txBody>
          <a:bodyPr/>
          <a:lstStyle/>
          <a:p>
            <a:r>
              <a:rPr lang="en-US" dirty="0"/>
              <a:t>Duplicate reads</a:t>
            </a:r>
          </a:p>
        </p:txBody>
      </p:sp>
    </p:spTree>
    <p:extLst>
      <p:ext uri="{BB962C8B-B14F-4D97-AF65-F5344CB8AC3E}">
        <p14:creationId xmlns:p14="http://schemas.microsoft.com/office/powerpoint/2010/main" val="88485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5ACDAF03-4044-B24D-8107-E66D0E82003D}"/>
              </a:ext>
            </a:extLst>
          </p:cNvPr>
          <p:cNvSpPr>
            <a:spLocks noGrp="1"/>
          </p:cNvSpPr>
          <p:nvPr>
            <p:ph idx="1"/>
          </p:nvPr>
        </p:nvSpPr>
        <p:spPr/>
        <p:txBody>
          <a:bodyPr/>
          <a:lstStyle/>
          <a:p>
            <a:pPr marL="0" indent="0">
              <a:buNone/>
            </a:pPr>
            <a:r>
              <a:rPr lang="en-GB" dirty="0">
                <a:latin typeface="Courier New" panose="02070309020205020404" pitchFamily="49" charset="0"/>
                <a:cs typeface="Courier New" panose="02070309020205020404" pitchFamily="49" charset="0"/>
              </a:rPr>
              <a:t>Module load Picard</a:t>
            </a:r>
          </a:p>
          <a:p>
            <a:pPr marL="0" indent="0">
              <a:buNone/>
            </a:pPr>
            <a:endParaRPr lang="en-GB" dirty="0">
              <a:latin typeface="Courier New" panose="02070309020205020404" pitchFamily="49" charset="0"/>
              <a:cs typeface="Courier New" panose="02070309020205020404" pitchFamily="49" charset="0"/>
            </a:endParaRPr>
          </a:p>
          <a:p>
            <a:pPr marL="0" indent="0">
              <a:buNone/>
            </a:pPr>
            <a:r>
              <a:rPr lang="sv-SE" dirty="0">
                <a:latin typeface="Courier New" panose="02070309020205020404" pitchFamily="49" charset="0"/>
                <a:cs typeface="Courier New" panose="02070309020205020404" pitchFamily="49" charset="0"/>
              </a:rPr>
              <a:t>java -Xmx7g -</a:t>
            </a:r>
            <a:r>
              <a:rPr lang="sv-SE" dirty="0" err="1">
                <a:latin typeface="Courier New" panose="02070309020205020404" pitchFamily="49" charset="0"/>
                <a:cs typeface="Courier New" panose="02070309020205020404" pitchFamily="49" charset="0"/>
              </a:rPr>
              <a:t>jar</a:t>
            </a:r>
            <a:r>
              <a:rPr lang="sv-SE" dirty="0">
                <a:latin typeface="Courier New" panose="02070309020205020404" pitchFamily="49" charset="0"/>
                <a:cs typeface="Courier New" panose="02070309020205020404" pitchFamily="49" charset="0"/>
              </a:rPr>
              <a:t> $PICARD_HOME/</a:t>
            </a:r>
            <a:r>
              <a:rPr lang="sv-SE" dirty="0" err="1">
                <a:latin typeface="Courier New" panose="02070309020205020404" pitchFamily="49" charset="0"/>
                <a:cs typeface="Courier New" panose="02070309020205020404" pitchFamily="49" charset="0"/>
              </a:rPr>
              <a:t>picard.jar</a:t>
            </a:r>
            <a:r>
              <a:rPr lang="sv-SE" dirty="0">
                <a:latin typeface="Courier New" panose="02070309020205020404" pitchFamily="49" charset="0"/>
                <a:cs typeface="Courier New" panose="02070309020205020404" pitchFamily="49" charset="0"/>
              </a:rPr>
              <a:t> </a:t>
            </a:r>
            <a:r>
              <a:rPr lang="sv-SE" dirty="0" err="1">
                <a:latin typeface="Courier New" panose="02070309020205020404" pitchFamily="49" charset="0"/>
                <a:cs typeface="Courier New" panose="02070309020205020404" pitchFamily="49" charset="0"/>
              </a:rPr>
              <a:t>MarkDuplicates</a:t>
            </a:r>
            <a:r>
              <a:rPr lang="sv-SE" dirty="0">
                <a:latin typeface="Courier New" panose="02070309020205020404" pitchFamily="49" charset="0"/>
                <a:cs typeface="Courier New" panose="02070309020205020404" pitchFamily="49" charset="0"/>
              </a:rPr>
              <a:t>  </a:t>
            </a:r>
          </a:p>
          <a:p>
            <a:pPr marL="0" indent="0">
              <a:buNone/>
            </a:pPr>
            <a:r>
              <a:rPr lang="sv-SE" dirty="0">
                <a:latin typeface="Courier New" panose="02070309020205020404" pitchFamily="49" charset="0"/>
                <a:cs typeface="Courier New" panose="02070309020205020404" pitchFamily="49" charset="0"/>
              </a:rPr>
              <a:t>INPUT=</a:t>
            </a:r>
            <a:r>
              <a:rPr lang="sv-SE" dirty="0" err="1">
                <a:latin typeface="Courier New" panose="02070309020205020404" pitchFamily="49" charset="0"/>
                <a:cs typeface="Courier New" panose="02070309020205020404" pitchFamily="49" charset="0"/>
              </a:rPr>
              <a:t>sample.bam</a:t>
            </a:r>
            <a:endParaRPr lang="sv-SE" dirty="0">
              <a:latin typeface="Courier New" panose="02070309020205020404" pitchFamily="49" charset="0"/>
              <a:cs typeface="Courier New" panose="02070309020205020404" pitchFamily="49" charset="0"/>
            </a:endParaRPr>
          </a:p>
          <a:p>
            <a:pPr marL="0" indent="0">
              <a:buNone/>
            </a:pPr>
            <a:r>
              <a:rPr lang="sv-SE" dirty="0">
                <a:latin typeface="Courier New" panose="02070309020205020404" pitchFamily="49" charset="0"/>
                <a:cs typeface="Courier New" panose="02070309020205020404" pitchFamily="49" charset="0"/>
              </a:rPr>
              <a:t>OUTPUT=</a:t>
            </a:r>
            <a:r>
              <a:rPr lang="sv-SE" dirty="0" err="1">
                <a:latin typeface="Courier New" panose="02070309020205020404" pitchFamily="49" charset="0"/>
                <a:cs typeface="Courier New" panose="02070309020205020404" pitchFamily="49" charset="0"/>
              </a:rPr>
              <a:t>sample.md.bam</a:t>
            </a:r>
            <a:endParaRPr lang="sv-SE" dirty="0">
              <a:latin typeface="Courier New" panose="02070309020205020404" pitchFamily="49" charset="0"/>
              <a:cs typeface="Courier New" panose="02070309020205020404" pitchFamily="49" charset="0"/>
            </a:endParaRPr>
          </a:p>
          <a:p>
            <a:pPr marL="0" indent="0">
              <a:buNone/>
            </a:pPr>
            <a:r>
              <a:rPr lang="sv-SE" dirty="0">
                <a:latin typeface="Courier New" panose="02070309020205020404" pitchFamily="49" charset="0"/>
                <a:cs typeface="Courier New" panose="02070309020205020404" pitchFamily="49" charset="0"/>
              </a:rPr>
              <a:t>METRICS_FILE=</a:t>
            </a:r>
            <a:r>
              <a:rPr lang="sv-SE" dirty="0" err="1">
                <a:latin typeface="Courier New" panose="02070309020205020404" pitchFamily="49" charset="0"/>
                <a:cs typeface="Courier New" panose="02070309020205020404" pitchFamily="49" charset="0"/>
              </a:rPr>
              <a:t>sample.md.metrix.txt</a:t>
            </a:r>
            <a:endParaRPr lang="sv-SE" dirty="0">
              <a:latin typeface="Courier New" panose="02070309020205020404" pitchFamily="49" charset="0"/>
              <a:cs typeface="Courier New" panose="02070309020205020404" pitchFamily="49" charset="0"/>
            </a:endParaRPr>
          </a:p>
          <a:p>
            <a:pPr marL="0" indent="0">
              <a:buNone/>
            </a:pPr>
            <a:r>
              <a:rPr lang="sv-SE" dirty="0">
                <a:latin typeface="Courier New" panose="02070309020205020404" pitchFamily="49" charset="0"/>
                <a:cs typeface="Courier New" panose="02070309020205020404" pitchFamily="49" charset="0"/>
              </a:rPr>
              <a:t>READ_NAME_REGEX=</a:t>
            </a:r>
            <a:r>
              <a:rPr lang="sv-SE" dirty="0" err="1">
                <a:latin typeface="Courier New" panose="02070309020205020404" pitchFamily="49" charset="0"/>
                <a:cs typeface="Courier New" panose="02070309020205020404" pitchFamily="49" charset="0"/>
              </a:rPr>
              <a:t>null</a:t>
            </a:r>
            <a:endParaRPr lang="en-GB" dirty="0">
              <a:latin typeface="Courier New" panose="02070309020205020404" pitchFamily="49" charset="0"/>
              <a:cs typeface="Courier New" panose="02070309020205020404" pitchFamily="49" charset="0"/>
            </a:endParaRPr>
          </a:p>
        </p:txBody>
      </p:sp>
      <p:sp>
        <p:nvSpPr>
          <p:cNvPr id="3" name="Rubrik 2">
            <a:extLst>
              <a:ext uri="{FF2B5EF4-FFF2-40B4-BE49-F238E27FC236}">
                <a16:creationId xmlns:a16="http://schemas.microsoft.com/office/drawing/2014/main" id="{3ABA59C7-61E1-5A41-B03E-E005AD3D5F7C}"/>
              </a:ext>
            </a:extLst>
          </p:cNvPr>
          <p:cNvSpPr>
            <a:spLocks noGrp="1"/>
          </p:cNvSpPr>
          <p:nvPr>
            <p:ph type="title"/>
          </p:nvPr>
        </p:nvSpPr>
        <p:spPr/>
        <p:txBody>
          <a:bodyPr/>
          <a:lstStyle/>
          <a:p>
            <a:r>
              <a:rPr lang="en-GB" sz="3600" dirty="0"/>
              <a:t>Picard </a:t>
            </a:r>
            <a:r>
              <a:rPr lang="en-GB" sz="3600" dirty="0" err="1"/>
              <a:t>MarkDuplicates</a:t>
            </a:r>
            <a:endParaRPr lang="en-GB" sz="3600" dirty="0"/>
          </a:p>
        </p:txBody>
      </p:sp>
    </p:spTree>
    <p:extLst>
      <p:ext uri="{BB962C8B-B14F-4D97-AF65-F5344CB8AC3E}">
        <p14:creationId xmlns:p14="http://schemas.microsoft.com/office/powerpoint/2010/main" val="1342749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1" y="4146786"/>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34071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1661" y="818215"/>
            <a:ext cx="6242400" cy="745200"/>
          </a:xfrm>
        </p:spPr>
        <p:txBody>
          <a:bodyPr/>
          <a:lstStyle/>
          <a:p>
            <a:r>
              <a:rPr lang="en-US" sz="2400" dirty="0"/>
              <a:t>Base Quality Score Recalibration (BQSR)</a:t>
            </a:r>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During base calling, the sequencer estimates a quality score for each base. This is the quality scores present in the </a:t>
            </a:r>
            <a:r>
              <a:rPr lang="en-US" dirty="0" err="1"/>
              <a:t>fastq</a:t>
            </a:r>
            <a:r>
              <a:rPr lang="en-US" dirty="0"/>
              <a:t> files.</a:t>
            </a:r>
          </a:p>
          <a:p>
            <a:endParaRPr lang="en-US" dirty="0"/>
          </a:p>
          <a:p>
            <a:r>
              <a:rPr lang="en-US" dirty="0"/>
              <a:t>Systematic (non-random) errors in the base quality score estimation can occur.  </a:t>
            </a:r>
          </a:p>
          <a:p>
            <a:pPr lvl="1"/>
            <a:r>
              <a:rPr lang="en-US" dirty="0"/>
              <a:t>due to the physics or chemistry of the sequencing reaction</a:t>
            </a:r>
          </a:p>
          <a:p>
            <a:pPr lvl="1"/>
            <a:r>
              <a:rPr lang="en-US" dirty="0"/>
              <a:t>manufacturing flaws in the equipment</a:t>
            </a:r>
          </a:p>
          <a:p>
            <a:pPr lvl="1"/>
            <a:r>
              <a:rPr lang="en-US" dirty="0" err="1"/>
              <a:t>etc</a:t>
            </a:r>
            <a:endParaRPr lang="en-US" dirty="0"/>
          </a:p>
          <a:p>
            <a:endParaRPr lang="en-US" dirty="0"/>
          </a:p>
          <a:p>
            <a:r>
              <a:rPr lang="en-US" dirty="0"/>
              <a:t>Can cause bias in variant calling</a:t>
            </a:r>
          </a:p>
          <a:p>
            <a:endParaRPr lang="en-US" dirty="0"/>
          </a:p>
          <a:p>
            <a:r>
              <a:rPr lang="en-US" b="1" dirty="0"/>
              <a:t>Base </a:t>
            </a:r>
            <a:r>
              <a:rPr lang="en-US" b="1" dirty="0" err="1"/>
              <a:t>Qualtiy</a:t>
            </a:r>
            <a:r>
              <a:rPr lang="en-US" b="1" dirty="0"/>
              <a:t> Score Recalibration </a:t>
            </a:r>
            <a:r>
              <a:rPr lang="en-US" dirty="0"/>
              <a:t>helps to calibrate the scores so that they correspond to the real per-base sequencing error rate (</a:t>
            </a:r>
            <a:r>
              <a:rPr lang="en-US" dirty="0" err="1"/>
              <a:t>phred</a:t>
            </a:r>
            <a:r>
              <a:rPr lang="en-US" dirty="0"/>
              <a:t> scores)</a:t>
            </a:r>
          </a:p>
          <a:p>
            <a:pPr lvl="1"/>
            <a:endParaRPr lang="en-US" dirty="0"/>
          </a:p>
          <a:p>
            <a:pPr lvl="1"/>
            <a:endParaRPr lang="en-US" dirty="0"/>
          </a:p>
        </p:txBody>
      </p:sp>
    </p:spTree>
    <p:extLst>
      <p:ext uri="{BB962C8B-B14F-4D97-AF65-F5344CB8AC3E}">
        <p14:creationId xmlns:p14="http://schemas.microsoft.com/office/powerpoint/2010/main" val="505646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F96DD9A2-A395-3B47-9817-20E1F466579E}"/>
              </a:ext>
            </a:extLst>
          </p:cNvPr>
          <p:cNvSpPr>
            <a:spLocks noGrp="1"/>
          </p:cNvSpPr>
          <p:nvPr>
            <p:ph idx="1"/>
          </p:nvPr>
        </p:nvSpPr>
        <p:spPr>
          <a:xfrm>
            <a:off x="504000" y="1837177"/>
            <a:ext cx="8640000" cy="4629229"/>
          </a:xfrm>
        </p:spPr>
        <p:txBody>
          <a:bodyPr>
            <a:normAutofit fontScale="92500" lnSpcReduction="20000"/>
          </a:bodyPr>
          <a:lstStyle/>
          <a:p>
            <a:pPr marL="0" indent="0">
              <a:buNone/>
            </a:pPr>
            <a:r>
              <a:rPr lang="en-GB" dirty="0"/>
              <a:t>Module load GATK</a:t>
            </a:r>
          </a:p>
          <a:p>
            <a:pPr marL="0" indent="0">
              <a:buNone/>
            </a:pPr>
            <a:endParaRPr lang="en-GB" dirty="0"/>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BaseRecalibrator</a:t>
            </a:r>
            <a:r>
              <a:rPr lang="sv-SE" dirty="0"/>
              <a:t> </a:t>
            </a:r>
          </a:p>
          <a:p>
            <a:pPr marL="0" indent="0">
              <a:buNone/>
            </a:pPr>
            <a:r>
              <a:rPr lang="sv-SE" dirty="0"/>
              <a:t>-R </a:t>
            </a:r>
            <a:r>
              <a:rPr lang="sv-SE" dirty="0" err="1"/>
              <a:t>Human_genome.fasta</a:t>
            </a:r>
            <a:r>
              <a:rPr lang="sv-SE" dirty="0"/>
              <a:t> </a:t>
            </a:r>
          </a:p>
          <a:p>
            <a:pPr marL="0" indent="0">
              <a:buNone/>
            </a:pPr>
            <a:r>
              <a:rPr lang="sv-SE" dirty="0"/>
              <a:t>-I </a:t>
            </a:r>
            <a:r>
              <a:rPr lang="sv-SE" dirty="0" err="1"/>
              <a:t>sample.bam</a:t>
            </a:r>
            <a:endParaRPr lang="sv-SE" dirty="0"/>
          </a:p>
          <a:p>
            <a:pPr marL="0" indent="0">
              <a:buNone/>
            </a:pPr>
            <a:r>
              <a:rPr lang="sv-SE" dirty="0"/>
              <a:t>-o </a:t>
            </a:r>
            <a:r>
              <a:rPr lang="sv-SE" dirty="0" err="1"/>
              <a:t>sample_calibrationtable.txt</a:t>
            </a:r>
            <a:endParaRPr lang="sv-SE" dirty="0"/>
          </a:p>
          <a:p>
            <a:pPr marL="0" indent="0">
              <a:buNone/>
            </a:pPr>
            <a:r>
              <a:rPr lang="sv-SE" dirty="0"/>
              <a:t>-</a:t>
            </a:r>
            <a:r>
              <a:rPr lang="sv-SE" dirty="0" err="1"/>
              <a:t>knownSites</a:t>
            </a:r>
            <a:r>
              <a:rPr lang="sv-SE" dirty="0"/>
              <a:t> </a:t>
            </a:r>
            <a:r>
              <a:rPr lang="sv-SE" dirty="0" err="1"/>
              <a:t>high_confidence_SNPs.vcf</a:t>
            </a:r>
            <a:endParaRPr lang="sv-SE" dirty="0"/>
          </a:p>
          <a:p>
            <a:pPr marL="0" indent="0">
              <a:buNone/>
            </a:pPr>
            <a:endParaRPr lang="sv-SE" dirty="0"/>
          </a:p>
          <a:p>
            <a:pPr marL="0" indent="0">
              <a:buNone/>
            </a:pPr>
            <a:endParaRPr lang="sv-SE" dirty="0"/>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PrintReads</a:t>
            </a:r>
            <a:r>
              <a:rPr lang="sv-SE" dirty="0"/>
              <a:t> </a:t>
            </a:r>
          </a:p>
          <a:p>
            <a:pPr marL="0" indent="0">
              <a:buNone/>
            </a:pPr>
            <a:r>
              <a:rPr lang="sv-SE" dirty="0"/>
              <a:t>-R </a:t>
            </a:r>
            <a:r>
              <a:rPr lang="sv-SE" dirty="0" err="1"/>
              <a:t>Human_genome.fasta</a:t>
            </a:r>
            <a:r>
              <a:rPr lang="sv-SE" dirty="0"/>
              <a:t> </a:t>
            </a:r>
          </a:p>
          <a:p>
            <a:pPr marL="0" indent="0">
              <a:buNone/>
            </a:pPr>
            <a:r>
              <a:rPr lang="sv-SE" dirty="0"/>
              <a:t>-BQSR </a:t>
            </a:r>
            <a:r>
              <a:rPr lang="sv-SE" dirty="0" err="1"/>
              <a:t>sample_calibrationtable.txt</a:t>
            </a:r>
            <a:r>
              <a:rPr lang="sv-SE" dirty="0"/>
              <a:t> </a:t>
            </a:r>
          </a:p>
          <a:p>
            <a:pPr marL="0" indent="0">
              <a:buNone/>
            </a:pPr>
            <a:r>
              <a:rPr lang="sv-SE" dirty="0"/>
              <a:t>-I </a:t>
            </a:r>
            <a:r>
              <a:rPr lang="sv-SE" dirty="0" err="1"/>
              <a:t>sample.bam</a:t>
            </a:r>
            <a:endParaRPr lang="sv-SE" dirty="0"/>
          </a:p>
          <a:p>
            <a:pPr marL="0" indent="0">
              <a:buNone/>
            </a:pPr>
            <a:r>
              <a:rPr lang="sv-SE" dirty="0"/>
              <a:t>-o </a:t>
            </a:r>
            <a:r>
              <a:rPr lang="sv-SE" dirty="0" err="1"/>
              <a:t>sample.bsqr.bam</a:t>
            </a:r>
            <a:endParaRPr lang="en-GB" dirty="0"/>
          </a:p>
        </p:txBody>
      </p:sp>
      <p:sp>
        <p:nvSpPr>
          <p:cNvPr id="3" name="Rubrik 2">
            <a:extLst>
              <a:ext uri="{FF2B5EF4-FFF2-40B4-BE49-F238E27FC236}">
                <a16:creationId xmlns:a16="http://schemas.microsoft.com/office/drawing/2014/main" id="{0FA9FE53-FA92-8946-A372-F3E32FDB4F81}"/>
              </a:ext>
            </a:extLst>
          </p:cNvPr>
          <p:cNvSpPr>
            <a:spLocks noGrp="1"/>
          </p:cNvSpPr>
          <p:nvPr>
            <p:ph type="title"/>
          </p:nvPr>
        </p:nvSpPr>
        <p:spPr>
          <a:xfrm>
            <a:off x="189477" y="903538"/>
            <a:ext cx="6242400" cy="745200"/>
          </a:xfrm>
        </p:spPr>
        <p:txBody>
          <a:bodyPr/>
          <a:lstStyle/>
          <a:p>
            <a:r>
              <a:rPr lang="en-US" sz="2400" dirty="0"/>
              <a:t>Base Quality Score Recalibration (BQSR)</a:t>
            </a:r>
            <a:endParaRPr lang="en-GB" sz="2400" dirty="0"/>
          </a:p>
        </p:txBody>
      </p:sp>
      <p:sp>
        <p:nvSpPr>
          <p:cNvPr id="4" name="Höger klammerparentes 3">
            <a:extLst>
              <a:ext uri="{FF2B5EF4-FFF2-40B4-BE49-F238E27FC236}">
                <a16:creationId xmlns:a16="http://schemas.microsoft.com/office/drawing/2014/main" id="{E30DCAC3-FA0E-D24A-A204-61EF0F56A593}"/>
              </a:ext>
            </a:extLst>
          </p:cNvPr>
          <p:cNvSpPr/>
          <p:nvPr/>
        </p:nvSpPr>
        <p:spPr>
          <a:xfrm>
            <a:off x="6749722" y="2189747"/>
            <a:ext cx="276726" cy="169645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 name="textruta 4">
            <a:extLst>
              <a:ext uri="{FF2B5EF4-FFF2-40B4-BE49-F238E27FC236}">
                <a16:creationId xmlns:a16="http://schemas.microsoft.com/office/drawing/2014/main" id="{FB7587B1-EE7B-C84D-A4F5-F02F347FA673}"/>
              </a:ext>
            </a:extLst>
          </p:cNvPr>
          <p:cNvSpPr txBox="1"/>
          <p:nvPr/>
        </p:nvSpPr>
        <p:spPr>
          <a:xfrm>
            <a:off x="7123026" y="2576308"/>
            <a:ext cx="1684090" cy="923330"/>
          </a:xfrm>
          <a:prstGeom prst="rect">
            <a:avLst/>
          </a:prstGeom>
          <a:noFill/>
        </p:spPr>
        <p:txBody>
          <a:bodyPr wrap="square" rtlCol="0">
            <a:spAutoFit/>
          </a:bodyPr>
          <a:lstStyle/>
          <a:p>
            <a:r>
              <a:rPr lang="en-GB" dirty="0"/>
              <a:t>Generates a recalibration table</a:t>
            </a:r>
          </a:p>
        </p:txBody>
      </p:sp>
      <p:sp>
        <p:nvSpPr>
          <p:cNvPr id="7" name="Höger klammerparentes 6">
            <a:extLst>
              <a:ext uri="{FF2B5EF4-FFF2-40B4-BE49-F238E27FC236}">
                <a16:creationId xmlns:a16="http://schemas.microsoft.com/office/drawing/2014/main" id="{EFA9F34F-A49C-E84B-85D7-9429A5C1C682}"/>
              </a:ext>
            </a:extLst>
          </p:cNvPr>
          <p:cNvSpPr/>
          <p:nvPr/>
        </p:nvSpPr>
        <p:spPr>
          <a:xfrm>
            <a:off x="6749722" y="4400874"/>
            <a:ext cx="276726" cy="169645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8" name="textruta 7">
            <a:extLst>
              <a:ext uri="{FF2B5EF4-FFF2-40B4-BE49-F238E27FC236}">
                <a16:creationId xmlns:a16="http://schemas.microsoft.com/office/drawing/2014/main" id="{0F4C8BBC-3AAF-D742-AEF0-01822244AA1D}"/>
              </a:ext>
            </a:extLst>
          </p:cNvPr>
          <p:cNvSpPr txBox="1"/>
          <p:nvPr/>
        </p:nvSpPr>
        <p:spPr>
          <a:xfrm>
            <a:off x="7123026" y="4205797"/>
            <a:ext cx="1684090" cy="2308324"/>
          </a:xfrm>
          <a:prstGeom prst="rect">
            <a:avLst/>
          </a:prstGeom>
          <a:noFill/>
        </p:spPr>
        <p:txBody>
          <a:bodyPr wrap="square" rtlCol="0">
            <a:spAutoFit/>
          </a:bodyPr>
          <a:lstStyle/>
          <a:p>
            <a:r>
              <a:rPr lang="en-GB" dirty="0"/>
              <a:t>Applies the recalibration table on the bam file. </a:t>
            </a:r>
          </a:p>
          <a:p>
            <a:r>
              <a:rPr lang="en-GB" dirty="0"/>
              <a:t>Generates new recalibrated bam. </a:t>
            </a:r>
          </a:p>
        </p:txBody>
      </p:sp>
    </p:spTree>
    <p:extLst>
      <p:ext uri="{BB962C8B-B14F-4D97-AF65-F5344CB8AC3E}">
        <p14:creationId xmlns:p14="http://schemas.microsoft.com/office/powerpoint/2010/main" val="1209553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Filter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80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669152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Population based variant projects</a:t>
            </a:r>
          </a:p>
        </p:txBody>
      </p:sp>
      <p:sp>
        <p:nvSpPr>
          <p:cNvPr id="3" name="Title 2"/>
          <p:cNvSpPr>
            <a:spLocks noGrp="1"/>
          </p:cNvSpPr>
          <p:nvPr>
            <p:ph type="title"/>
          </p:nvPr>
        </p:nvSpPr>
        <p:spPr/>
        <p:txBody>
          <a:bodyPr/>
          <a:lstStyle/>
          <a:p>
            <a:r>
              <a:rPr lang="en-US" dirty="0"/>
              <a:t>Variants</a:t>
            </a:r>
          </a:p>
        </p:txBody>
      </p:sp>
      <p:pic>
        <p:nvPicPr>
          <p:cNvPr id="4" name="Picture 3" descr="100624-uk10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719" y="4176737"/>
            <a:ext cx="2963748" cy="2190210"/>
          </a:xfrm>
          <a:prstGeom prst="rect">
            <a:avLst/>
          </a:prstGeom>
        </p:spPr>
      </p:pic>
      <p:pic>
        <p:nvPicPr>
          <p:cNvPr id="5" name="Picture 4" descr="pr31oct12_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706" y="2530365"/>
            <a:ext cx="2654504" cy="3756123"/>
          </a:xfrm>
          <a:prstGeom prst="rect">
            <a:avLst/>
          </a:prstGeom>
        </p:spPr>
      </p:pic>
      <p:pic>
        <p:nvPicPr>
          <p:cNvPr id="9" name="Bildobjekt 8">
            <a:extLst>
              <a:ext uri="{FF2B5EF4-FFF2-40B4-BE49-F238E27FC236}">
                <a16:creationId xmlns:a16="http://schemas.microsoft.com/office/drawing/2014/main" id="{01DDEA14-D3DD-F744-BE7E-63EC234B99E7}"/>
              </a:ext>
            </a:extLst>
          </p:cNvPr>
          <p:cNvPicPr>
            <a:picLocks noChangeAspect="1"/>
          </p:cNvPicPr>
          <p:nvPr/>
        </p:nvPicPr>
        <p:blipFill>
          <a:blip r:embed="rId5"/>
          <a:stretch>
            <a:fillRect/>
          </a:stretch>
        </p:blipFill>
        <p:spPr>
          <a:xfrm>
            <a:off x="5606113" y="1778400"/>
            <a:ext cx="1498960" cy="2398337"/>
          </a:xfrm>
          <a:prstGeom prst="rect">
            <a:avLst/>
          </a:prstGeom>
        </p:spPr>
      </p:pic>
    </p:spTree>
    <p:extLst>
      <p:ext uri="{BB962C8B-B14F-4D97-AF65-F5344CB8AC3E}">
        <p14:creationId xmlns:p14="http://schemas.microsoft.com/office/powerpoint/2010/main" val="1168633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92500" lnSpcReduction="1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recommendations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1067305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Filtering SNPs</a:t>
            </a:r>
          </a:p>
        </p:txBody>
      </p:sp>
      <p:sp>
        <p:nvSpPr>
          <p:cNvPr id="6" name="Content Placeholder 1"/>
          <p:cNvSpPr>
            <a:spLocks noGrp="1"/>
          </p:cNvSpPr>
          <p:nvPr>
            <p:ph idx="1"/>
          </p:nvPr>
        </p:nvSpPr>
        <p:spPr>
          <a:xfrm>
            <a:off x="252000" y="1576800"/>
            <a:ext cx="8695230" cy="5032344"/>
          </a:xfrm>
        </p:spPr>
        <p:txBody>
          <a:bodyPr>
            <a:normAutofit fontScale="77500" lnSpcReduction="20000"/>
          </a:bodyPr>
          <a:lstStyle/>
          <a:p>
            <a:pPr marL="0" indent="0">
              <a:buNone/>
            </a:pPr>
            <a:r>
              <a:rPr lang="en-US" dirty="0">
                <a:latin typeface="Monaco" charset="0"/>
                <a:ea typeface="Monaco" charset="0"/>
                <a:cs typeface="Monaco" charset="0"/>
              </a:rPr>
              <a:t>module load GATK</a:t>
            </a:r>
          </a:p>
          <a:p>
            <a:pPr marL="0" indent="0">
              <a:buNone/>
            </a:pPr>
            <a:endParaRPr lang="en-US" dirty="0">
              <a:latin typeface="Monaco" charset="0"/>
              <a:ea typeface="Monaco" charset="0"/>
              <a:cs typeface="Monaco" charset="0"/>
            </a:endParaRPr>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SelectVariants</a:t>
            </a:r>
            <a:r>
              <a:rPr lang="sv-SE" dirty="0"/>
              <a:t> </a:t>
            </a:r>
          </a:p>
          <a:p>
            <a:pPr marL="0" indent="0">
              <a:buNone/>
            </a:pPr>
            <a:r>
              <a:rPr lang="sv-SE" dirty="0"/>
              <a:t>-R </a:t>
            </a:r>
            <a:r>
              <a:rPr lang="sv-SE" dirty="0" err="1"/>
              <a:t>Human_genome.fasta</a:t>
            </a:r>
            <a:r>
              <a:rPr lang="sv-SE" dirty="0"/>
              <a:t> </a:t>
            </a:r>
          </a:p>
          <a:p>
            <a:pPr marL="0" indent="0">
              <a:buNone/>
            </a:pPr>
            <a:r>
              <a:rPr lang="sv-SE" dirty="0"/>
              <a:t>-V </a:t>
            </a:r>
            <a:r>
              <a:rPr lang="sv-SE" dirty="0" err="1"/>
              <a:t>cohort.vcf</a:t>
            </a:r>
            <a:r>
              <a:rPr lang="sv-SE" dirty="0"/>
              <a:t> </a:t>
            </a:r>
          </a:p>
          <a:p>
            <a:pPr marL="0" indent="0">
              <a:buNone/>
            </a:pPr>
            <a:r>
              <a:rPr lang="sv-SE" dirty="0"/>
              <a:t>-</a:t>
            </a:r>
            <a:r>
              <a:rPr lang="sv-SE" dirty="0" err="1"/>
              <a:t>selectType</a:t>
            </a:r>
            <a:r>
              <a:rPr lang="sv-SE" dirty="0"/>
              <a:t> SNP </a:t>
            </a:r>
          </a:p>
          <a:p>
            <a:pPr marL="0" indent="0">
              <a:buNone/>
            </a:pPr>
            <a:r>
              <a:rPr lang="sv-SE" dirty="0"/>
              <a:t>-o </a:t>
            </a:r>
            <a:r>
              <a:rPr lang="sv-SE" dirty="0" err="1"/>
              <a:t>snps.vcf</a:t>
            </a:r>
            <a:r>
              <a:rPr lang="sv-SE" dirty="0"/>
              <a:t> </a:t>
            </a:r>
          </a:p>
          <a:p>
            <a:pPr marL="0" indent="0">
              <a:buNone/>
            </a:pPr>
            <a:endParaRPr lang="sv-SE" dirty="0"/>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VariantFiltration</a:t>
            </a:r>
            <a:r>
              <a:rPr lang="sv-SE" dirty="0"/>
              <a:t> </a:t>
            </a:r>
          </a:p>
          <a:p>
            <a:pPr marL="0" indent="0">
              <a:buNone/>
            </a:pPr>
            <a:r>
              <a:rPr lang="sv-SE" dirty="0"/>
              <a:t>-R </a:t>
            </a:r>
            <a:r>
              <a:rPr lang="sv-SE" dirty="0" err="1"/>
              <a:t>Human_genome.fasta</a:t>
            </a:r>
            <a:r>
              <a:rPr lang="sv-SE" dirty="0"/>
              <a:t> </a:t>
            </a:r>
          </a:p>
          <a:p>
            <a:pPr marL="0" indent="0">
              <a:buNone/>
            </a:pPr>
            <a:r>
              <a:rPr lang="sv-SE" dirty="0"/>
              <a:t>-V </a:t>
            </a:r>
            <a:r>
              <a:rPr lang="sv-SE" dirty="0" err="1"/>
              <a:t>snps.vcf</a:t>
            </a:r>
            <a:r>
              <a:rPr lang="sv-SE" dirty="0"/>
              <a:t> </a:t>
            </a:r>
          </a:p>
          <a:p>
            <a:pPr marL="0" indent="0">
              <a:buNone/>
            </a:pPr>
            <a:r>
              <a:rPr lang="sv-SE" dirty="0"/>
              <a:t>-o </a:t>
            </a:r>
            <a:r>
              <a:rPr lang="sv-SE" dirty="0" err="1"/>
              <a:t>snps.filtered.vcf</a:t>
            </a:r>
            <a:r>
              <a:rPr lang="sv-SE" dirty="0"/>
              <a:t> </a:t>
            </a:r>
          </a:p>
          <a:p>
            <a:pPr marL="0" indent="0">
              <a:buNone/>
            </a:pPr>
            <a:r>
              <a:rPr lang="sv-SE" dirty="0"/>
              <a:t>--</a:t>
            </a:r>
            <a:r>
              <a:rPr lang="sv-SE" dirty="0" err="1"/>
              <a:t>filterExpression</a:t>
            </a:r>
            <a:r>
              <a:rPr lang="sv-SE" dirty="0"/>
              <a:t> "QD &lt; 2.0" </a:t>
            </a:r>
          </a:p>
          <a:p>
            <a:pPr marL="0" indent="0">
              <a:buNone/>
            </a:pPr>
            <a:r>
              <a:rPr lang="sv-SE" dirty="0"/>
              <a:t>--</a:t>
            </a:r>
            <a:r>
              <a:rPr lang="sv-SE" dirty="0" err="1"/>
              <a:t>filterName</a:t>
            </a:r>
            <a:r>
              <a:rPr lang="sv-SE" dirty="0"/>
              <a:t> </a:t>
            </a:r>
            <a:r>
              <a:rPr lang="sv-SE" dirty="0" err="1"/>
              <a:t>QDfilter</a:t>
            </a:r>
            <a:r>
              <a:rPr lang="sv-SE" dirty="0"/>
              <a:t> </a:t>
            </a:r>
          </a:p>
          <a:p>
            <a:pPr marL="0" indent="0">
              <a:buNone/>
            </a:pPr>
            <a:r>
              <a:rPr lang="sv-SE" dirty="0"/>
              <a:t>--</a:t>
            </a:r>
            <a:r>
              <a:rPr lang="sv-SE" dirty="0" err="1"/>
              <a:t>filterExpression</a:t>
            </a:r>
            <a:r>
              <a:rPr lang="sv-SE" dirty="0"/>
              <a:t> "MQ &lt; 40.0" </a:t>
            </a:r>
          </a:p>
          <a:p>
            <a:pPr marL="0" indent="0">
              <a:buNone/>
            </a:pPr>
            <a:r>
              <a:rPr lang="sv-SE" dirty="0"/>
              <a:t>--</a:t>
            </a:r>
            <a:r>
              <a:rPr lang="sv-SE" dirty="0" err="1"/>
              <a:t>filterName</a:t>
            </a:r>
            <a:r>
              <a:rPr lang="sv-SE" dirty="0"/>
              <a:t> </a:t>
            </a:r>
            <a:r>
              <a:rPr lang="sv-SE" dirty="0" err="1"/>
              <a:t>MQfilter</a:t>
            </a:r>
            <a:r>
              <a:rPr lang="sv-SE" dirty="0"/>
              <a:t> </a:t>
            </a:r>
          </a:p>
          <a:p>
            <a:pPr marL="0" indent="0">
              <a:buNone/>
            </a:pPr>
            <a:r>
              <a:rPr lang="sv-SE" dirty="0"/>
              <a:t>--</a:t>
            </a:r>
            <a:r>
              <a:rPr lang="sv-SE" dirty="0" err="1"/>
              <a:t>filterExpression</a:t>
            </a:r>
            <a:r>
              <a:rPr lang="sv-SE" dirty="0"/>
              <a:t> "FS &gt; 60.0" </a:t>
            </a:r>
          </a:p>
          <a:p>
            <a:pPr marL="0" indent="0">
              <a:buNone/>
            </a:pPr>
            <a:r>
              <a:rPr lang="sv-SE" dirty="0"/>
              <a:t>--</a:t>
            </a:r>
            <a:r>
              <a:rPr lang="sv-SE" dirty="0" err="1"/>
              <a:t>filterName</a:t>
            </a:r>
            <a:r>
              <a:rPr lang="sv-SE" dirty="0"/>
              <a:t> </a:t>
            </a:r>
            <a:r>
              <a:rPr lang="sv-SE" dirty="0" err="1"/>
              <a:t>FSfilter</a:t>
            </a:r>
            <a:r>
              <a:rPr lang="sv-SE" dirty="0"/>
              <a:t> </a:t>
            </a:r>
            <a:br>
              <a:rPr lang="sv-SE" dirty="0"/>
            </a:br>
            <a:endParaRPr lang="en-US" dirty="0">
              <a:latin typeface="Monaco" charset="0"/>
              <a:ea typeface="Monaco" charset="0"/>
              <a:cs typeface="Monaco" charset="0"/>
            </a:endParaRPr>
          </a:p>
        </p:txBody>
      </p:sp>
    </p:spTree>
    <p:extLst>
      <p:ext uri="{BB962C8B-B14F-4D97-AF65-F5344CB8AC3E}">
        <p14:creationId xmlns:p14="http://schemas.microsoft.com/office/powerpoint/2010/main" val="1890103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Filtering INDELs</a:t>
            </a:r>
          </a:p>
        </p:txBody>
      </p:sp>
      <p:sp>
        <p:nvSpPr>
          <p:cNvPr id="6" name="Content Placeholder 1"/>
          <p:cNvSpPr>
            <a:spLocks noGrp="1"/>
          </p:cNvSpPr>
          <p:nvPr>
            <p:ph idx="1"/>
          </p:nvPr>
        </p:nvSpPr>
        <p:spPr>
          <a:xfrm>
            <a:off x="252000" y="1576800"/>
            <a:ext cx="8695230" cy="5032344"/>
          </a:xfrm>
        </p:spPr>
        <p:txBody>
          <a:bodyPr>
            <a:normAutofit fontScale="85000" lnSpcReduction="20000"/>
          </a:bodyPr>
          <a:lstStyle/>
          <a:p>
            <a:pPr marL="0" indent="0">
              <a:buNone/>
            </a:pPr>
            <a:r>
              <a:rPr lang="en-US" dirty="0">
                <a:latin typeface="Monaco" charset="0"/>
                <a:ea typeface="Monaco" charset="0"/>
                <a:cs typeface="Monaco" charset="0"/>
              </a:rPr>
              <a:t>module load GATK</a:t>
            </a:r>
          </a:p>
          <a:p>
            <a:pPr marL="0" indent="0">
              <a:buNone/>
            </a:pPr>
            <a:endParaRPr lang="en-US" dirty="0">
              <a:latin typeface="Monaco" charset="0"/>
              <a:ea typeface="Monaco" charset="0"/>
              <a:cs typeface="Monaco" charset="0"/>
            </a:endParaRPr>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SelectVariants</a:t>
            </a:r>
            <a:r>
              <a:rPr lang="sv-SE" dirty="0"/>
              <a:t> </a:t>
            </a:r>
          </a:p>
          <a:p>
            <a:pPr marL="0" indent="0">
              <a:buNone/>
            </a:pPr>
            <a:r>
              <a:rPr lang="sv-SE" dirty="0"/>
              <a:t>-R </a:t>
            </a:r>
            <a:r>
              <a:rPr lang="sv-SE" dirty="0" err="1"/>
              <a:t>Human_genome.fasta</a:t>
            </a:r>
            <a:r>
              <a:rPr lang="sv-SE" dirty="0"/>
              <a:t> </a:t>
            </a:r>
          </a:p>
          <a:p>
            <a:pPr marL="0" indent="0">
              <a:buNone/>
            </a:pPr>
            <a:r>
              <a:rPr lang="sv-SE" dirty="0"/>
              <a:t>-V </a:t>
            </a:r>
            <a:r>
              <a:rPr lang="sv-SE" dirty="0" err="1"/>
              <a:t>cohort.vcf</a:t>
            </a:r>
            <a:r>
              <a:rPr lang="sv-SE" dirty="0"/>
              <a:t> </a:t>
            </a:r>
          </a:p>
          <a:p>
            <a:pPr marL="0" indent="0">
              <a:buNone/>
            </a:pPr>
            <a:r>
              <a:rPr lang="sv-SE" dirty="0"/>
              <a:t>-</a:t>
            </a:r>
            <a:r>
              <a:rPr lang="sv-SE" dirty="0" err="1"/>
              <a:t>selectType</a:t>
            </a:r>
            <a:r>
              <a:rPr lang="sv-SE" dirty="0"/>
              <a:t> INDEL </a:t>
            </a:r>
          </a:p>
          <a:p>
            <a:pPr marL="0" indent="0">
              <a:buNone/>
            </a:pPr>
            <a:r>
              <a:rPr lang="sv-SE" dirty="0"/>
              <a:t>-o </a:t>
            </a:r>
            <a:r>
              <a:rPr lang="sv-SE" dirty="0" err="1"/>
              <a:t>indels.vcf</a:t>
            </a:r>
            <a:r>
              <a:rPr lang="sv-SE" dirty="0"/>
              <a:t> </a:t>
            </a:r>
          </a:p>
          <a:p>
            <a:pPr marL="0" indent="0">
              <a:buNone/>
            </a:pPr>
            <a:endParaRPr lang="sv-SE" dirty="0"/>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VariantFiltration</a:t>
            </a:r>
            <a:r>
              <a:rPr lang="sv-SE" dirty="0"/>
              <a:t> </a:t>
            </a:r>
          </a:p>
          <a:p>
            <a:pPr marL="0" indent="0">
              <a:buNone/>
            </a:pPr>
            <a:r>
              <a:rPr lang="sv-SE" dirty="0"/>
              <a:t>-R </a:t>
            </a:r>
            <a:r>
              <a:rPr lang="sv-SE" dirty="0" err="1"/>
              <a:t>Human_genome.fasta</a:t>
            </a:r>
            <a:r>
              <a:rPr lang="sv-SE" dirty="0"/>
              <a:t> </a:t>
            </a:r>
          </a:p>
          <a:p>
            <a:pPr marL="0" indent="0">
              <a:buNone/>
            </a:pPr>
            <a:r>
              <a:rPr lang="sv-SE" dirty="0"/>
              <a:t>-V </a:t>
            </a:r>
            <a:r>
              <a:rPr lang="sv-SE" dirty="0" err="1"/>
              <a:t>indels.vcf</a:t>
            </a:r>
            <a:r>
              <a:rPr lang="sv-SE" dirty="0"/>
              <a:t> </a:t>
            </a:r>
          </a:p>
          <a:p>
            <a:pPr marL="0" indent="0">
              <a:buNone/>
            </a:pPr>
            <a:r>
              <a:rPr lang="sv-SE" dirty="0"/>
              <a:t>-o </a:t>
            </a:r>
            <a:r>
              <a:rPr lang="sv-SE" dirty="0" err="1"/>
              <a:t>indels.filtered.vcf</a:t>
            </a:r>
            <a:r>
              <a:rPr lang="sv-SE" dirty="0"/>
              <a:t> </a:t>
            </a:r>
          </a:p>
          <a:p>
            <a:pPr marL="0" indent="0">
              <a:buNone/>
            </a:pPr>
            <a:r>
              <a:rPr lang="sv-SE" dirty="0"/>
              <a:t>--</a:t>
            </a:r>
            <a:r>
              <a:rPr lang="sv-SE" dirty="0" err="1"/>
              <a:t>filterExpression</a:t>
            </a:r>
            <a:r>
              <a:rPr lang="sv-SE" dirty="0"/>
              <a:t> "QD &lt; 2.0" </a:t>
            </a:r>
          </a:p>
          <a:p>
            <a:pPr marL="0" indent="0">
              <a:buNone/>
            </a:pPr>
            <a:r>
              <a:rPr lang="sv-SE" dirty="0"/>
              <a:t>--</a:t>
            </a:r>
            <a:r>
              <a:rPr lang="sv-SE" dirty="0" err="1"/>
              <a:t>filterName</a:t>
            </a:r>
            <a:r>
              <a:rPr lang="sv-SE" dirty="0"/>
              <a:t> </a:t>
            </a:r>
            <a:r>
              <a:rPr lang="sv-SE" dirty="0" err="1"/>
              <a:t>QDfilter</a:t>
            </a:r>
            <a:r>
              <a:rPr lang="sv-SE" dirty="0"/>
              <a:t> </a:t>
            </a:r>
          </a:p>
          <a:p>
            <a:pPr marL="0" indent="0">
              <a:buNone/>
            </a:pPr>
            <a:r>
              <a:rPr lang="sv-SE" dirty="0"/>
              <a:t>--</a:t>
            </a:r>
            <a:r>
              <a:rPr lang="sv-SE" dirty="0" err="1"/>
              <a:t>filterExpression</a:t>
            </a:r>
            <a:r>
              <a:rPr lang="sv-SE" dirty="0"/>
              <a:t> "FS &gt; 200.0" </a:t>
            </a:r>
          </a:p>
          <a:p>
            <a:pPr marL="0" indent="0">
              <a:buNone/>
            </a:pPr>
            <a:r>
              <a:rPr lang="sv-SE" dirty="0"/>
              <a:t>--</a:t>
            </a:r>
            <a:r>
              <a:rPr lang="sv-SE" dirty="0" err="1"/>
              <a:t>filterName</a:t>
            </a:r>
            <a:r>
              <a:rPr lang="sv-SE" dirty="0"/>
              <a:t> </a:t>
            </a:r>
            <a:r>
              <a:rPr lang="sv-SE" dirty="0" err="1"/>
              <a:t>FSfilter</a:t>
            </a:r>
            <a:r>
              <a:rPr lang="sv-SE" dirty="0"/>
              <a:t> </a:t>
            </a:r>
            <a:br>
              <a:rPr lang="sv-SE" dirty="0"/>
            </a:br>
            <a:endParaRPr lang="en-US" dirty="0">
              <a:latin typeface="Monaco" charset="0"/>
              <a:ea typeface="Monaco" charset="0"/>
              <a:cs typeface="Monaco" charset="0"/>
            </a:endParaRPr>
          </a:p>
        </p:txBody>
      </p:sp>
    </p:spTree>
    <p:extLst>
      <p:ext uri="{BB962C8B-B14F-4D97-AF65-F5344CB8AC3E}">
        <p14:creationId xmlns:p14="http://schemas.microsoft.com/office/powerpoint/2010/main" val="2104868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2F9B8964-B1E5-6044-A602-CC2499155826}"/>
              </a:ext>
            </a:extLst>
          </p:cNvPr>
          <p:cNvSpPr>
            <a:spLocks noGrp="1"/>
          </p:cNvSpPr>
          <p:nvPr>
            <p:ph idx="1"/>
          </p:nvPr>
        </p:nvSpPr>
        <p:spPr/>
        <p:txBody>
          <a:bodyPr/>
          <a:lstStyle/>
          <a:p>
            <a:r>
              <a:rPr lang="sv-SE" dirty="0" err="1"/>
              <a:t>Module</a:t>
            </a:r>
            <a:r>
              <a:rPr lang="sv-SE" dirty="0"/>
              <a:t> </a:t>
            </a:r>
            <a:r>
              <a:rPr lang="sv-SE" dirty="0" err="1"/>
              <a:t>load</a:t>
            </a:r>
            <a:r>
              <a:rPr lang="sv-SE" dirty="0"/>
              <a:t> GATK</a:t>
            </a:r>
          </a:p>
          <a:p>
            <a:endParaRPr lang="sv-SE" dirty="0"/>
          </a:p>
          <a:p>
            <a:r>
              <a:rPr lang="sv-SE" dirty="0"/>
              <a:t>java -Xmx7g -</a:t>
            </a:r>
            <a:r>
              <a:rPr lang="sv-SE" dirty="0" err="1"/>
              <a:t>jar</a:t>
            </a:r>
            <a:r>
              <a:rPr lang="sv-SE" dirty="0"/>
              <a:t> $GATK_HOME/</a:t>
            </a:r>
            <a:r>
              <a:rPr lang="sv-SE" dirty="0" err="1"/>
              <a:t>GenomeAnalysisTK.jar</a:t>
            </a:r>
            <a:r>
              <a:rPr lang="sv-SE" dirty="0"/>
              <a:t> </a:t>
            </a:r>
          </a:p>
          <a:p>
            <a:r>
              <a:rPr lang="sv-SE" dirty="0"/>
              <a:t>-T </a:t>
            </a:r>
            <a:r>
              <a:rPr lang="sv-SE" dirty="0" err="1"/>
              <a:t>CombineVariants</a:t>
            </a:r>
            <a:r>
              <a:rPr lang="sv-SE" dirty="0"/>
              <a:t> </a:t>
            </a:r>
          </a:p>
          <a:p>
            <a:r>
              <a:rPr lang="sv-SE" dirty="0"/>
              <a:t>-R </a:t>
            </a:r>
            <a:r>
              <a:rPr lang="sv-SE" dirty="0" err="1"/>
              <a:t>Human_genome.fasta</a:t>
            </a:r>
            <a:r>
              <a:rPr lang="sv-SE" dirty="0"/>
              <a:t> </a:t>
            </a:r>
          </a:p>
          <a:p>
            <a:r>
              <a:rPr lang="sv-SE" dirty="0"/>
              <a:t>--</a:t>
            </a:r>
            <a:r>
              <a:rPr lang="sv-SE" dirty="0" err="1"/>
              <a:t>variant:snp</a:t>
            </a:r>
            <a:r>
              <a:rPr lang="sv-SE" dirty="0"/>
              <a:t> </a:t>
            </a:r>
            <a:r>
              <a:rPr lang="sv-SE" dirty="0" err="1"/>
              <a:t>snps.filtered.vcf</a:t>
            </a:r>
            <a:r>
              <a:rPr lang="sv-SE" dirty="0"/>
              <a:t> </a:t>
            </a:r>
          </a:p>
          <a:p>
            <a:r>
              <a:rPr lang="sv-SE" dirty="0"/>
              <a:t>--</a:t>
            </a:r>
            <a:r>
              <a:rPr lang="sv-SE" dirty="0" err="1"/>
              <a:t>variant:indel</a:t>
            </a:r>
            <a:r>
              <a:rPr lang="sv-SE" dirty="0"/>
              <a:t> </a:t>
            </a:r>
            <a:r>
              <a:rPr lang="sv-SE" dirty="0" err="1"/>
              <a:t>indels.filtered.vcf</a:t>
            </a:r>
            <a:r>
              <a:rPr lang="sv-SE" dirty="0"/>
              <a:t> </a:t>
            </a:r>
          </a:p>
          <a:p>
            <a:r>
              <a:rPr lang="sv-SE" dirty="0"/>
              <a:t>-o </a:t>
            </a:r>
            <a:r>
              <a:rPr lang="sv-SE" dirty="0" err="1"/>
              <a:t>snps.indels.filtered.vcf</a:t>
            </a:r>
            <a:r>
              <a:rPr lang="sv-SE" dirty="0"/>
              <a:t> </a:t>
            </a:r>
          </a:p>
          <a:p>
            <a:r>
              <a:rPr lang="sv-SE" dirty="0"/>
              <a:t>-</a:t>
            </a:r>
            <a:r>
              <a:rPr lang="sv-SE" dirty="0" err="1"/>
              <a:t>genotypeMergeOptions</a:t>
            </a:r>
            <a:r>
              <a:rPr lang="sv-SE" dirty="0"/>
              <a:t> PRIORITIZE </a:t>
            </a:r>
          </a:p>
          <a:p>
            <a:r>
              <a:rPr lang="sv-SE" dirty="0"/>
              <a:t>-</a:t>
            </a:r>
            <a:r>
              <a:rPr lang="sv-SE" dirty="0" err="1"/>
              <a:t>priority</a:t>
            </a:r>
            <a:r>
              <a:rPr lang="sv-SE" dirty="0"/>
              <a:t> </a:t>
            </a:r>
            <a:r>
              <a:rPr lang="sv-SE" dirty="0" err="1"/>
              <a:t>snp,indel</a:t>
            </a:r>
            <a:endParaRPr lang="en-GB" dirty="0"/>
          </a:p>
        </p:txBody>
      </p:sp>
      <p:sp>
        <p:nvSpPr>
          <p:cNvPr id="3" name="Rubrik 2">
            <a:extLst>
              <a:ext uri="{FF2B5EF4-FFF2-40B4-BE49-F238E27FC236}">
                <a16:creationId xmlns:a16="http://schemas.microsoft.com/office/drawing/2014/main" id="{E19A27A4-E98F-C142-AE7E-A5B6AC98B0E5}"/>
              </a:ext>
            </a:extLst>
          </p:cNvPr>
          <p:cNvSpPr>
            <a:spLocks noGrp="1"/>
          </p:cNvSpPr>
          <p:nvPr>
            <p:ph type="title"/>
          </p:nvPr>
        </p:nvSpPr>
        <p:spPr>
          <a:xfrm>
            <a:off x="252000" y="831600"/>
            <a:ext cx="6242400" cy="745200"/>
          </a:xfrm>
        </p:spPr>
        <p:txBody>
          <a:bodyPr/>
          <a:lstStyle/>
          <a:p>
            <a:r>
              <a:rPr lang="en-GB" sz="3200" dirty="0"/>
              <a:t>Merge filtered SNPs and INDELs</a:t>
            </a:r>
          </a:p>
        </p:txBody>
      </p:sp>
    </p:spTree>
    <p:extLst>
      <p:ext uri="{BB962C8B-B14F-4D97-AF65-F5344CB8AC3E}">
        <p14:creationId xmlns:p14="http://schemas.microsoft.com/office/powerpoint/2010/main" val="1666751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NGS workflow</a:t>
            </a:r>
          </a:p>
        </p:txBody>
      </p:sp>
      <p:graphicFrame>
        <p:nvGraphicFramePr>
          <p:cNvPr id="5" name="Content Placeholder 3">
            <a:extLst>
              <a:ext uri="{FF2B5EF4-FFF2-40B4-BE49-F238E27FC236}">
                <a16:creationId xmlns:a16="http://schemas.microsoft.com/office/drawing/2014/main" id="{FEFBFFE0-B450-A041-9783-3B0A911BAAB4}"/>
              </a:ext>
            </a:extLst>
          </p:cNvPr>
          <p:cNvGraphicFramePr>
            <a:graphicFrameLocks/>
          </p:cNvGraphicFramePr>
          <p:nvPr>
            <p:extLst>
              <p:ext uri="{D42A27DB-BD31-4B8C-83A1-F6EECF244321}">
                <p14:modId xmlns:p14="http://schemas.microsoft.com/office/powerpoint/2010/main" val="920474426"/>
              </p:ext>
            </p:extLst>
          </p:nvPr>
        </p:nvGraphicFramePr>
        <p:xfrm>
          <a:off x="252000" y="166417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9373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Annotate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69146" y="3309413"/>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91864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Annotation</a:t>
            </a:r>
          </a:p>
        </p:txBody>
      </p:sp>
      <p:sp>
        <p:nvSpPr>
          <p:cNvPr id="4" name="Content Placeholder 1"/>
          <p:cNvSpPr>
            <a:spLocks noGrp="1"/>
          </p:cNvSpPr>
          <p:nvPr>
            <p:ph idx="1"/>
          </p:nvPr>
        </p:nvSpPr>
        <p:spPr/>
        <p:txBody>
          <a:bodyPr/>
          <a:lstStyle/>
          <a:p>
            <a:pPr marL="0" indent="0" defTabSz="914400">
              <a:spcBef>
                <a:spcPts val="0"/>
              </a:spcBef>
              <a:buNone/>
            </a:pPr>
            <a:r>
              <a:rPr lang="en-US" dirty="0">
                <a:latin typeface="Monaco" charset="0"/>
                <a:ea typeface="Monaco" charset="0"/>
                <a:cs typeface="Monaco" charset="0"/>
              </a:rPr>
              <a:t>module load </a:t>
            </a:r>
            <a:r>
              <a:rPr lang="en-US" dirty="0" err="1">
                <a:latin typeface="Monaco" charset="0"/>
                <a:ea typeface="Monaco" charset="0"/>
                <a:cs typeface="Monaco" charset="0"/>
              </a:rPr>
              <a:t>annovar</a:t>
            </a:r>
            <a:r>
              <a:rPr lang="en-US" dirty="0">
                <a:latin typeface="Monaco" charset="0"/>
                <a:ea typeface="Monaco" charset="0"/>
                <a:cs typeface="Monaco" charset="0"/>
              </a:rPr>
              <a:t> /</a:t>
            </a:r>
            <a:r>
              <a:rPr lang="en-US" dirty="0" err="1">
                <a:latin typeface="Monaco" charset="0"/>
                <a:ea typeface="Monaco" charset="0"/>
                <a:cs typeface="Monaco" charset="0"/>
              </a:rPr>
              <a:t>snpEff</a:t>
            </a:r>
            <a:r>
              <a:rPr lang="en-US" dirty="0">
                <a:latin typeface="Monaco" charset="0"/>
                <a:ea typeface="Monaco" charset="0"/>
                <a:cs typeface="Monaco" charset="0"/>
              </a:rPr>
              <a:t> / </a:t>
            </a:r>
            <a:r>
              <a:rPr lang="en-US" dirty="0" err="1">
                <a:latin typeface="Monaco" charset="0"/>
                <a:ea typeface="Monaco" charset="0"/>
                <a:cs typeface="Monaco" charset="0"/>
              </a:rPr>
              <a:t>vep</a:t>
            </a:r>
            <a:endParaRPr lang="en-US" dirty="0">
              <a:latin typeface="Monaco" charset="0"/>
              <a:ea typeface="Monaco" charset="0"/>
              <a:cs typeface="Monaco" charset="0"/>
            </a:endParaRPr>
          </a:p>
          <a:p>
            <a:pPr marL="0" indent="0" defTabSz="914400">
              <a:spcBef>
                <a:spcPts val="0"/>
              </a:spcBef>
              <a:buNone/>
            </a:pPr>
            <a:endParaRPr lang="en-US" dirty="0">
              <a:latin typeface="Monaco" charset="0"/>
              <a:ea typeface="Monaco" charset="0"/>
              <a:cs typeface="Monaco" charset="0"/>
            </a:endParaRPr>
          </a:p>
          <a:p>
            <a:pPr marL="0" lvl="0" indent="0">
              <a:spcBef>
                <a:spcPts val="200"/>
              </a:spcBef>
              <a:buSzTx/>
              <a:buNone/>
              <a:defRPr sz="1800"/>
            </a:pPr>
            <a:r>
              <a:rPr lang="en-US" sz="1400" dirty="0">
                <a:latin typeface="Courier New"/>
                <a:ea typeface="Courier New"/>
                <a:cs typeface="Courier New"/>
                <a:sym typeface="Courier New"/>
              </a:rPr>
              <a:t>#CHROM POS ID REF ALT QUAL</a:t>
            </a:r>
          </a:p>
          <a:p>
            <a:pPr marL="0" lvl="0" indent="0">
              <a:spcBef>
                <a:spcPts val="200"/>
              </a:spcBef>
              <a:buSzTx/>
              <a:buNone/>
              <a:defRPr sz="1800"/>
            </a:pPr>
            <a:r>
              <a:rPr lang="en-US" sz="1400" dirty="0">
                <a:latin typeface="Courier New"/>
                <a:ea typeface="Courier New"/>
                <a:cs typeface="Courier New"/>
                <a:sym typeface="Courier New"/>
              </a:rPr>
              <a:t>20 14370 rs6054257 G A 29</a:t>
            </a:r>
            <a:endParaRPr lang="en-US" sz="1400" dirty="0">
              <a:latin typeface="Monaco" charset="0"/>
              <a:ea typeface="Monaco" charset="0"/>
              <a:cs typeface="Monac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Gene-based</a:t>
            </a:r>
          </a:p>
          <a:p>
            <a:pPr lvl="1" defTabSz="914400">
              <a:spcBef>
                <a:spcPts val="0"/>
              </a:spcBef>
            </a:pPr>
            <a:r>
              <a:rPr lang="en-US" dirty="0"/>
              <a:t>Non-synonymous/synonymous</a:t>
            </a:r>
          </a:p>
          <a:p>
            <a:pPr defTabSz="914400">
              <a:spcBef>
                <a:spcPts val="0"/>
              </a:spcBef>
            </a:pPr>
            <a:r>
              <a:rPr lang="en-US" dirty="0"/>
              <a:t>Region-based</a:t>
            </a:r>
          </a:p>
          <a:p>
            <a:pPr lvl="1" defTabSz="914400">
              <a:spcBef>
                <a:spcPts val="0"/>
              </a:spcBef>
            </a:pPr>
            <a:r>
              <a:rPr lang="en-US" dirty="0" err="1"/>
              <a:t>CpG</a:t>
            </a:r>
            <a:r>
              <a:rPr lang="en-US" dirty="0"/>
              <a:t>-islands</a:t>
            </a:r>
          </a:p>
          <a:p>
            <a:pPr lvl="1" defTabSz="914400">
              <a:spcBef>
                <a:spcPts val="0"/>
              </a:spcBef>
            </a:pPr>
            <a:r>
              <a:rPr lang="en-US" dirty="0"/>
              <a:t>Conserved regions</a:t>
            </a:r>
          </a:p>
          <a:p>
            <a:pPr lvl="1" defTabSz="914400">
              <a:spcBef>
                <a:spcPts val="0"/>
              </a:spcBef>
            </a:pPr>
            <a:r>
              <a:rPr lang="en-US" dirty="0"/>
              <a:t>Predicted transcription factor binding sites</a:t>
            </a:r>
          </a:p>
          <a:p>
            <a:pPr defTabSz="914400">
              <a:spcBef>
                <a:spcPts val="0"/>
              </a:spcBef>
            </a:pPr>
            <a:r>
              <a:rPr lang="en-US" dirty="0"/>
              <a:t>Filter-based</a:t>
            </a:r>
          </a:p>
          <a:p>
            <a:pPr lvl="1" defTabSz="914400">
              <a:spcBef>
                <a:spcPts val="0"/>
              </a:spcBef>
            </a:pPr>
            <a:r>
              <a:rPr lang="en-US" dirty="0" err="1"/>
              <a:t>dbSNP</a:t>
            </a:r>
            <a:endParaRPr lang="en-US" dirty="0"/>
          </a:p>
          <a:p>
            <a:pPr lvl="1" defTabSz="914400">
              <a:spcBef>
                <a:spcPts val="0"/>
              </a:spcBef>
            </a:pPr>
            <a:r>
              <a:rPr lang="en-US" dirty="0"/>
              <a:t>1000G</a:t>
            </a:r>
          </a:p>
          <a:p>
            <a:pPr lvl="1" defTabSz="914400">
              <a:spcBef>
                <a:spcPts val="0"/>
              </a:spcBef>
            </a:pPr>
            <a:r>
              <a:rPr lang="en-US" dirty="0"/>
              <a:t>COSMIC</a:t>
            </a:r>
          </a:p>
        </p:txBody>
      </p:sp>
      <p:sp>
        <p:nvSpPr>
          <p:cNvPr id="5" name="TextBox 4"/>
          <p:cNvSpPr txBox="1"/>
          <p:nvPr/>
        </p:nvSpPr>
        <p:spPr>
          <a:xfrm rot="19005030">
            <a:off x="4755466" y="4802035"/>
            <a:ext cx="4681434" cy="523220"/>
          </a:xfrm>
          <a:prstGeom prst="rect">
            <a:avLst/>
          </a:prstGeom>
          <a:noFill/>
          <a:ln>
            <a:noFill/>
          </a:ln>
        </p:spPr>
        <p:txBody>
          <a:bodyPr wrap="square" rtlCol="0">
            <a:spAutoFit/>
          </a:bodyPr>
          <a:lstStyle/>
          <a:p>
            <a:r>
              <a:rPr lang="en-US" sz="2800" dirty="0">
                <a:ln w="0">
                  <a:solidFill>
                    <a:srgbClr val="FF0000"/>
                  </a:solidFill>
                </a:ln>
                <a:solidFill>
                  <a:srgbClr val="FF0000"/>
                </a:solidFill>
                <a:effectLst>
                  <a:outerShdw blurRad="38100" dist="19050" dir="2700000" algn="tl" rotWithShape="0">
                    <a:schemeClr val="dk1">
                      <a:alpha val="40000"/>
                    </a:schemeClr>
                  </a:outerShdw>
                </a:effectLst>
              </a:rPr>
              <a:t>USE THE </a:t>
            </a:r>
            <a:r>
              <a:rPr lang="en-US" sz="2800">
                <a:ln w="0">
                  <a:solidFill>
                    <a:srgbClr val="FF0000"/>
                  </a:solidFill>
                </a:ln>
                <a:solidFill>
                  <a:srgbClr val="FF0000"/>
                </a:solidFill>
                <a:effectLst>
                  <a:outerShdw blurRad="38100" dist="19050" dir="2700000" algn="tl" rotWithShape="0">
                    <a:schemeClr val="dk1">
                      <a:alpha val="40000"/>
                    </a:schemeClr>
                  </a:outerShdw>
                </a:effectLst>
              </a:rPr>
              <a:t>SAME REFERENCE!</a:t>
            </a:r>
            <a:endParaRPr lang="en-US" sz="2800" dirty="0">
              <a:ln w="0">
                <a:solidFill>
                  <a:srgbClr val="FF0000"/>
                </a:solidFill>
              </a:ln>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7472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Rectangle 55"/>
          <p:cNvSpPr/>
          <p:nvPr/>
        </p:nvSpPr>
        <p:spPr>
          <a:xfrm>
            <a:off x="3621515" y="49183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GenotypeGVCFs</a:t>
            </a:r>
            <a:endParaRPr lang="en-US" sz="1000" dirty="0">
              <a:solidFill>
                <a:srgbClr val="000000"/>
              </a:solidFill>
            </a:endParaRPr>
          </a:p>
        </p:txBody>
      </p:sp>
      <p:sp>
        <p:nvSpPr>
          <p:cNvPr id="60" name="Data 59"/>
          <p:cNvSpPr/>
          <p:nvPr/>
        </p:nvSpPr>
        <p:spPr>
          <a:xfrm>
            <a:off x="3664887" y="5223456"/>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a:solidFill>
                  <a:srgbClr val="000000"/>
                </a:solidFill>
              </a:rPr>
              <a:t>raw_variants.vcf</a:t>
            </a:r>
            <a:endParaRPr lang="en-US" sz="1000" dirty="0">
              <a:solidFill>
                <a:srgbClr val="000000"/>
              </a:solidFill>
            </a:endParaRPr>
          </a:p>
        </p:txBody>
      </p:sp>
      <p:sp>
        <p:nvSpPr>
          <p:cNvPr id="62" name="Rectangle 61"/>
          <p:cNvSpPr/>
          <p:nvPr/>
        </p:nvSpPr>
        <p:spPr>
          <a:xfrm>
            <a:off x="2868865" y="5535561"/>
            <a:ext cx="1606336"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SelectVariants</a:t>
            </a:r>
            <a:r>
              <a:rPr lang="en-US" sz="1000" dirty="0">
                <a:solidFill>
                  <a:srgbClr val="000000"/>
                </a:solidFill>
              </a:rPr>
              <a:t> (SNPs)</a:t>
            </a:r>
          </a:p>
        </p:txBody>
      </p:sp>
      <p:cxnSp>
        <p:nvCxnSpPr>
          <p:cNvPr id="72" name="Elbow Connector 71"/>
          <p:cNvCxnSpPr/>
          <p:nvPr/>
        </p:nvCxnSpPr>
        <p:spPr>
          <a:xfrm rot="16200000" flipH="1">
            <a:off x="3492844" y="4115734"/>
            <a:ext cx="288000" cy="1368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2250038" y="647471"/>
            <a:ext cx="1348446" cy="246221"/>
          </a:xfrm>
          <a:prstGeom prst="rect">
            <a:avLst/>
          </a:prstGeom>
          <a:noFill/>
        </p:spPr>
        <p:txBody>
          <a:bodyPr wrap="none" rtlCol="0">
            <a:spAutoFit/>
          </a:bodyPr>
          <a:lstStyle/>
          <a:p>
            <a:r>
              <a:rPr lang="en-US" sz="1000" dirty="0">
                <a:solidFill>
                  <a:srgbClr val="000000"/>
                </a:solidFill>
              </a:rPr>
              <a:t>Sample1: HG00097</a:t>
            </a:r>
          </a:p>
        </p:txBody>
      </p:sp>
      <p:sp>
        <p:nvSpPr>
          <p:cNvPr id="36" name="Rectangle 35"/>
          <p:cNvSpPr/>
          <p:nvPr/>
        </p:nvSpPr>
        <p:spPr>
          <a:xfrm>
            <a:off x="1885420" y="17870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AddOrReplaceReadGroups</a:t>
            </a:r>
            <a:endParaRPr lang="en-US" sz="1000" dirty="0">
              <a:solidFill>
                <a:srgbClr val="000000"/>
              </a:solidFill>
            </a:endParaRPr>
          </a:p>
        </p:txBody>
      </p:sp>
      <p:sp>
        <p:nvSpPr>
          <p:cNvPr id="40" name="Rectangle 39"/>
          <p:cNvSpPr/>
          <p:nvPr/>
        </p:nvSpPr>
        <p:spPr>
          <a:xfrm>
            <a:off x="1885420" y="245442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MarkDuplicates</a:t>
            </a:r>
            <a:endParaRPr lang="en-US" sz="1000" dirty="0">
              <a:solidFill>
                <a:srgbClr val="000000"/>
              </a:solidFill>
            </a:endParaRPr>
          </a:p>
        </p:txBody>
      </p:sp>
      <p:sp>
        <p:nvSpPr>
          <p:cNvPr id="41" name="Rectangle 40"/>
          <p:cNvSpPr/>
          <p:nvPr/>
        </p:nvSpPr>
        <p:spPr>
          <a:xfrm>
            <a:off x="1885420" y="275889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42" name="Rectangle 41"/>
          <p:cNvSpPr/>
          <p:nvPr/>
        </p:nvSpPr>
        <p:spPr>
          <a:xfrm>
            <a:off x="1885420" y="211950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43" name="Rectangle 42"/>
          <p:cNvSpPr/>
          <p:nvPr/>
        </p:nvSpPr>
        <p:spPr>
          <a:xfrm>
            <a:off x="1885420" y="30633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BaseRecalibrator</a:t>
            </a:r>
            <a:endParaRPr lang="en-US" sz="1000" dirty="0">
              <a:solidFill>
                <a:srgbClr val="000000"/>
              </a:solidFill>
            </a:endParaRPr>
          </a:p>
        </p:txBody>
      </p:sp>
      <p:sp>
        <p:nvSpPr>
          <p:cNvPr id="44" name="Rectangle 43"/>
          <p:cNvSpPr/>
          <p:nvPr/>
        </p:nvSpPr>
        <p:spPr>
          <a:xfrm>
            <a:off x="1885420" y="336784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PrintReads</a:t>
            </a:r>
            <a:endParaRPr lang="en-US" sz="1000" dirty="0">
              <a:solidFill>
                <a:srgbClr val="000000"/>
              </a:solidFill>
            </a:endParaRPr>
          </a:p>
        </p:txBody>
      </p:sp>
      <p:sp>
        <p:nvSpPr>
          <p:cNvPr id="49" name="Data 48"/>
          <p:cNvSpPr/>
          <p:nvPr/>
        </p:nvSpPr>
        <p:spPr>
          <a:xfrm>
            <a:off x="1362154" y="3733950"/>
            <a:ext cx="3124115" cy="200157"/>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HG00097.dedup.recal.bam</a:t>
            </a:r>
          </a:p>
        </p:txBody>
      </p:sp>
      <p:sp>
        <p:nvSpPr>
          <p:cNvPr id="52" name="Rectangle 51"/>
          <p:cNvSpPr/>
          <p:nvPr/>
        </p:nvSpPr>
        <p:spPr>
          <a:xfrm>
            <a:off x="1885420" y="409520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HaplotypeCaller</a:t>
            </a:r>
            <a:endParaRPr lang="en-US" sz="1000" dirty="0">
              <a:solidFill>
                <a:srgbClr val="000000"/>
              </a:solidFill>
            </a:endParaRPr>
          </a:p>
        </p:txBody>
      </p:sp>
      <p:sp>
        <p:nvSpPr>
          <p:cNvPr id="54" name="Data 53"/>
          <p:cNvSpPr/>
          <p:nvPr/>
        </p:nvSpPr>
        <p:spPr>
          <a:xfrm>
            <a:off x="2010439" y="4433221"/>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HG00097.g.vcf</a:t>
            </a:r>
          </a:p>
        </p:txBody>
      </p:sp>
      <p:grpSp>
        <p:nvGrpSpPr>
          <p:cNvPr id="86" name="Group 85"/>
          <p:cNvGrpSpPr/>
          <p:nvPr/>
        </p:nvGrpSpPr>
        <p:grpSpPr>
          <a:xfrm>
            <a:off x="1885420" y="1314937"/>
            <a:ext cx="2160000" cy="383623"/>
            <a:chOff x="1839517" y="1329148"/>
            <a:chExt cx="2160000" cy="383623"/>
          </a:xfrm>
        </p:grpSpPr>
        <p:sp>
          <p:nvSpPr>
            <p:cNvPr id="33" name="Rectangle 32"/>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Bwa</a:t>
              </a:r>
              <a:r>
                <a:rPr lang="en-US" sz="1000" dirty="0">
                  <a:solidFill>
                    <a:srgbClr val="000000"/>
                  </a:solidFill>
                </a:rPr>
                <a:t> </a:t>
              </a:r>
              <a:r>
                <a:rPr lang="en-US" sz="1000" dirty="0" err="1">
                  <a:solidFill>
                    <a:srgbClr val="000000"/>
                  </a:solidFill>
                </a:rPr>
                <a:t>mem</a:t>
              </a:r>
              <a:endParaRPr lang="en-US" sz="1000" dirty="0">
                <a:solidFill>
                  <a:srgbClr val="000000"/>
                </a:solidFill>
              </a:endParaRPr>
            </a:p>
          </p:txBody>
        </p:sp>
        <p:cxnSp>
          <p:nvCxnSpPr>
            <p:cNvPr id="507" name="Straight Arrow Connector 506"/>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509" name="Straight Arrow Connector 508"/>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4" name="Data 3"/>
          <p:cNvSpPr/>
          <p:nvPr/>
        </p:nvSpPr>
        <p:spPr>
          <a:xfrm>
            <a:off x="2924218" y="1067391"/>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read2.fq</a:t>
            </a:r>
          </a:p>
        </p:txBody>
      </p:sp>
      <p:sp>
        <p:nvSpPr>
          <p:cNvPr id="29" name="Data 28"/>
          <p:cNvSpPr/>
          <p:nvPr/>
        </p:nvSpPr>
        <p:spPr>
          <a:xfrm>
            <a:off x="1739858" y="1087120"/>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read1.fq</a:t>
            </a:r>
          </a:p>
        </p:txBody>
      </p:sp>
      <p:cxnSp>
        <p:nvCxnSpPr>
          <p:cNvPr id="98" name="Straight Arrow Connector 97"/>
          <p:cNvCxnSpPr/>
          <p:nvPr/>
        </p:nvCxnSpPr>
        <p:spPr>
          <a:xfrm>
            <a:off x="2924218" y="16731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2924217" y="20030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924216" y="230750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2924214" y="265089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2924213" y="2955371"/>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2924212" y="3259842"/>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cxnSpLocks/>
          </p:cNvCxnSpPr>
          <p:nvPr/>
        </p:nvCxnSpPr>
        <p:spPr>
          <a:xfrm>
            <a:off x="2925863" y="3577454"/>
            <a:ext cx="0" cy="13613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925863" y="396792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2924212" y="4291927"/>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a:off x="4698573" y="51343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95" name="Data 194"/>
          <p:cNvSpPr/>
          <p:nvPr/>
        </p:nvSpPr>
        <p:spPr>
          <a:xfrm>
            <a:off x="7336307" y="4423409"/>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Sample3.g.vcf</a:t>
            </a:r>
          </a:p>
        </p:txBody>
      </p:sp>
      <p:cxnSp>
        <p:nvCxnSpPr>
          <p:cNvPr id="90" name="Elbow Connector 89"/>
          <p:cNvCxnSpPr/>
          <p:nvPr/>
        </p:nvCxnSpPr>
        <p:spPr>
          <a:xfrm rot="5400000">
            <a:off x="4865180" y="4340919"/>
            <a:ext cx="288000" cy="90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92" name="Elbow Connector 91"/>
          <p:cNvCxnSpPr/>
          <p:nvPr/>
        </p:nvCxnSpPr>
        <p:spPr>
          <a:xfrm rot="5400000">
            <a:off x="6481389" y="3709170"/>
            <a:ext cx="288000" cy="216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cxnSpLocks/>
            <a:endCxn id="154" idx="2"/>
          </p:cNvCxnSpPr>
          <p:nvPr/>
        </p:nvCxnSpPr>
        <p:spPr>
          <a:xfrm>
            <a:off x="5223526" y="6459304"/>
            <a:ext cx="472725" cy="9537"/>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
        <p:nvSpPr>
          <p:cNvPr id="203" name="TextBox 202"/>
          <p:cNvSpPr txBox="1"/>
          <p:nvPr/>
        </p:nvSpPr>
        <p:spPr>
          <a:xfrm>
            <a:off x="8002839" y="680891"/>
            <a:ext cx="723989" cy="246221"/>
          </a:xfrm>
          <a:prstGeom prst="rect">
            <a:avLst/>
          </a:prstGeom>
          <a:noFill/>
        </p:spPr>
        <p:txBody>
          <a:bodyPr wrap="none" rtlCol="0">
            <a:spAutoFit/>
          </a:bodyPr>
          <a:lstStyle/>
          <a:p>
            <a:r>
              <a:rPr lang="en-US" sz="1000" dirty="0">
                <a:solidFill>
                  <a:srgbClr val="000000"/>
                </a:solidFill>
              </a:rPr>
              <a:t>Sample3</a:t>
            </a:r>
          </a:p>
        </p:txBody>
      </p:sp>
      <p:sp>
        <p:nvSpPr>
          <p:cNvPr id="94" name="Rectangle 93"/>
          <p:cNvSpPr/>
          <p:nvPr/>
        </p:nvSpPr>
        <p:spPr>
          <a:xfrm>
            <a:off x="173598" y="536758"/>
            <a:ext cx="1672266" cy="35693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a:solidFill>
                  <a:srgbClr val="000000"/>
                </a:solidFill>
              </a:rPr>
              <a:t>Index reference genome</a:t>
            </a:r>
          </a:p>
        </p:txBody>
      </p:sp>
      <p:sp>
        <p:nvSpPr>
          <p:cNvPr id="9" name="TextBox 8"/>
          <p:cNvSpPr txBox="1"/>
          <p:nvPr/>
        </p:nvSpPr>
        <p:spPr>
          <a:xfrm>
            <a:off x="161839" y="1494164"/>
            <a:ext cx="757677" cy="246221"/>
          </a:xfrm>
          <a:prstGeom prst="rect">
            <a:avLst/>
          </a:prstGeom>
          <a:noFill/>
        </p:spPr>
        <p:txBody>
          <a:bodyPr wrap="none" rtlCol="0">
            <a:spAutoFit/>
          </a:bodyPr>
          <a:lstStyle/>
          <a:p>
            <a:r>
              <a:rPr lang="en-US" sz="1000" dirty="0"/>
              <a:t>mapping</a:t>
            </a:r>
          </a:p>
        </p:txBody>
      </p:sp>
      <p:sp>
        <p:nvSpPr>
          <p:cNvPr id="97" name="TextBox 96"/>
          <p:cNvSpPr txBox="1"/>
          <p:nvPr/>
        </p:nvSpPr>
        <p:spPr>
          <a:xfrm>
            <a:off x="161839" y="2592456"/>
            <a:ext cx="850225" cy="246221"/>
          </a:xfrm>
          <a:prstGeom prst="rect">
            <a:avLst/>
          </a:prstGeom>
          <a:noFill/>
        </p:spPr>
        <p:txBody>
          <a:bodyPr wrap="none" rtlCol="0">
            <a:spAutoFit/>
          </a:bodyPr>
          <a:lstStyle/>
          <a:p>
            <a:r>
              <a:rPr lang="en-US" sz="1000" dirty="0"/>
              <a:t>processing</a:t>
            </a:r>
          </a:p>
        </p:txBody>
      </p:sp>
      <p:sp>
        <p:nvSpPr>
          <p:cNvPr id="99" name="TextBox 98"/>
          <p:cNvSpPr txBox="1"/>
          <p:nvPr/>
        </p:nvSpPr>
        <p:spPr>
          <a:xfrm>
            <a:off x="229175" y="4099176"/>
            <a:ext cx="1070075" cy="246221"/>
          </a:xfrm>
          <a:prstGeom prst="rect">
            <a:avLst/>
          </a:prstGeom>
          <a:noFill/>
        </p:spPr>
        <p:txBody>
          <a:bodyPr wrap="none" rtlCol="0">
            <a:spAutoFit/>
          </a:bodyPr>
          <a:lstStyle/>
          <a:p>
            <a:r>
              <a:rPr lang="en-US" sz="1000" dirty="0"/>
              <a:t>Variant calling</a:t>
            </a:r>
          </a:p>
        </p:txBody>
      </p:sp>
      <p:sp>
        <p:nvSpPr>
          <p:cNvPr id="100" name="TextBox 99"/>
          <p:cNvSpPr txBox="1"/>
          <p:nvPr/>
        </p:nvSpPr>
        <p:spPr>
          <a:xfrm>
            <a:off x="237628" y="4918334"/>
            <a:ext cx="1393055" cy="246221"/>
          </a:xfrm>
          <a:prstGeom prst="rect">
            <a:avLst/>
          </a:prstGeom>
          <a:noFill/>
        </p:spPr>
        <p:txBody>
          <a:bodyPr wrap="none" rtlCol="0">
            <a:spAutoFit/>
          </a:bodyPr>
          <a:lstStyle/>
          <a:p>
            <a:r>
              <a:rPr lang="en-US" sz="1000" dirty="0"/>
              <a:t>Joint variant calling</a:t>
            </a:r>
          </a:p>
        </p:txBody>
      </p:sp>
      <p:sp>
        <p:nvSpPr>
          <p:cNvPr id="101" name="TextBox 100"/>
          <p:cNvSpPr txBox="1"/>
          <p:nvPr/>
        </p:nvSpPr>
        <p:spPr>
          <a:xfrm>
            <a:off x="246460" y="5748494"/>
            <a:ext cx="1150538" cy="246221"/>
          </a:xfrm>
          <a:prstGeom prst="rect">
            <a:avLst/>
          </a:prstGeom>
          <a:noFill/>
        </p:spPr>
        <p:txBody>
          <a:bodyPr wrap="none" rtlCol="0">
            <a:spAutoFit/>
          </a:bodyPr>
          <a:lstStyle/>
          <a:p>
            <a:r>
              <a:rPr lang="en-US" sz="1000" dirty="0"/>
              <a:t>Variant filtration</a:t>
            </a:r>
          </a:p>
        </p:txBody>
      </p:sp>
      <p:sp>
        <p:nvSpPr>
          <p:cNvPr id="5" name="TextBox 4"/>
          <p:cNvSpPr txBox="1"/>
          <p:nvPr/>
        </p:nvSpPr>
        <p:spPr>
          <a:xfrm>
            <a:off x="92441" y="108983"/>
            <a:ext cx="1792979" cy="338554"/>
          </a:xfrm>
          <a:prstGeom prst="rect">
            <a:avLst/>
          </a:prstGeom>
          <a:noFill/>
        </p:spPr>
        <p:txBody>
          <a:bodyPr wrap="none" rtlCol="0">
            <a:spAutoFit/>
          </a:bodyPr>
          <a:lstStyle/>
          <a:p>
            <a:r>
              <a:rPr lang="en-US" sz="1600" dirty="0"/>
              <a:t>Flowchart of lab</a:t>
            </a:r>
          </a:p>
        </p:txBody>
      </p:sp>
      <p:grpSp>
        <p:nvGrpSpPr>
          <p:cNvPr id="87" name="Grupp 86">
            <a:extLst>
              <a:ext uri="{FF2B5EF4-FFF2-40B4-BE49-F238E27FC236}">
                <a16:creationId xmlns:a16="http://schemas.microsoft.com/office/drawing/2014/main" id="{45150334-6E3D-D947-A89D-21C390A8CBF8}"/>
              </a:ext>
            </a:extLst>
          </p:cNvPr>
          <p:cNvGrpSpPr/>
          <p:nvPr/>
        </p:nvGrpSpPr>
        <p:grpSpPr>
          <a:xfrm>
            <a:off x="4392562" y="628264"/>
            <a:ext cx="3124115" cy="4001750"/>
            <a:chOff x="1362154" y="647471"/>
            <a:chExt cx="3124115" cy="4001750"/>
          </a:xfrm>
        </p:grpSpPr>
        <p:sp>
          <p:nvSpPr>
            <p:cNvPr id="88" name="TextBox 1">
              <a:extLst>
                <a:ext uri="{FF2B5EF4-FFF2-40B4-BE49-F238E27FC236}">
                  <a16:creationId xmlns:a16="http://schemas.microsoft.com/office/drawing/2014/main" id="{75EAF917-D883-004D-8225-21B37F21741F}"/>
                </a:ext>
              </a:extLst>
            </p:cNvPr>
            <p:cNvSpPr txBox="1"/>
            <p:nvPr/>
          </p:nvSpPr>
          <p:spPr>
            <a:xfrm>
              <a:off x="2250038" y="647471"/>
              <a:ext cx="1348446" cy="246221"/>
            </a:xfrm>
            <a:prstGeom prst="rect">
              <a:avLst/>
            </a:prstGeom>
            <a:noFill/>
          </p:spPr>
          <p:txBody>
            <a:bodyPr wrap="none" rtlCol="0">
              <a:spAutoFit/>
            </a:bodyPr>
            <a:lstStyle/>
            <a:p>
              <a:r>
                <a:rPr lang="en-US" sz="1000" dirty="0">
                  <a:solidFill>
                    <a:srgbClr val="000000"/>
                  </a:solidFill>
                </a:rPr>
                <a:t>Sample2: HG00100</a:t>
              </a:r>
            </a:p>
          </p:txBody>
        </p:sp>
        <p:sp>
          <p:nvSpPr>
            <p:cNvPr id="89" name="Rectangle 35">
              <a:extLst>
                <a:ext uri="{FF2B5EF4-FFF2-40B4-BE49-F238E27FC236}">
                  <a16:creationId xmlns:a16="http://schemas.microsoft.com/office/drawing/2014/main" id="{FDAC1A91-091D-854D-8BC4-8785500B64A6}"/>
                </a:ext>
              </a:extLst>
            </p:cNvPr>
            <p:cNvSpPr/>
            <p:nvPr/>
          </p:nvSpPr>
          <p:spPr>
            <a:xfrm>
              <a:off x="1885420" y="17870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AddOrReplaceReadGroups</a:t>
              </a:r>
              <a:endParaRPr lang="en-US" sz="1000" dirty="0">
                <a:solidFill>
                  <a:srgbClr val="000000"/>
                </a:solidFill>
              </a:endParaRPr>
            </a:p>
          </p:txBody>
        </p:sp>
        <p:sp>
          <p:nvSpPr>
            <p:cNvPr id="91" name="Rectangle 39">
              <a:extLst>
                <a:ext uri="{FF2B5EF4-FFF2-40B4-BE49-F238E27FC236}">
                  <a16:creationId xmlns:a16="http://schemas.microsoft.com/office/drawing/2014/main" id="{F60FBB57-E888-1D43-8AD6-ACACB5F56BBC}"/>
                </a:ext>
              </a:extLst>
            </p:cNvPr>
            <p:cNvSpPr/>
            <p:nvPr/>
          </p:nvSpPr>
          <p:spPr>
            <a:xfrm>
              <a:off x="1885420" y="245442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MarkDuplicates</a:t>
              </a:r>
              <a:endParaRPr lang="en-US" sz="1000" dirty="0">
                <a:solidFill>
                  <a:srgbClr val="000000"/>
                </a:solidFill>
              </a:endParaRPr>
            </a:p>
          </p:txBody>
        </p:sp>
        <p:sp>
          <p:nvSpPr>
            <p:cNvPr id="96" name="Rectangle 40">
              <a:extLst>
                <a:ext uri="{FF2B5EF4-FFF2-40B4-BE49-F238E27FC236}">
                  <a16:creationId xmlns:a16="http://schemas.microsoft.com/office/drawing/2014/main" id="{DE860AB2-4348-3749-B6B8-5C7C77E65A9E}"/>
                </a:ext>
              </a:extLst>
            </p:cNvPr>
            <p:cNvSpPr/>
            <p:nvPr/>
          </p:nvSpPr>
          <p:spPr>
            <a:xfrm>
              <a:off x="1885420" y="275889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102" name="Rectangle 41">
              <a:extLst>
                <a:ext uri="{FF2B5EF4-FFF2-40B4-BE49-F238E27FC236}">
                  <a16:creationId xmlns:a16="http://schemas.microsoft.com/office/drawing/2014/main" id="{192CBBC5-9169-B043-9910-BD3F5A4B5BED}"/>
                </a:ext>
              </a:extLst>
            </p:cNvPr>
            <p:cNvSpPr/>
            <p:nvPr/>
          </p:nvSpPr>
          <p:spPr>
            <a:xfrm>
              <a:off x="1885420" y="211950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103" name="Rectangle 42">
              <a:extLst>
                <a:ext uri="{FF2B5EF4-FFF2-40B4-BE49-F238E27FC236}">
                  <a16:creationId xmlns:a16="http://schemas.microsoft.com/office/drawing/2014/main" id="{9B38ECD2-C269-C04B-A655-19BC46282C12}"/>
                </a:ext>
              </a:extLst>
            </p:cNvPr>
            <p:cNvSpPr/>
            <p:nvPr/>
          </p:nvSpPr>
          <p:spPr>
            <a:xfrm>
              <a:off x="1885420" y="30633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BaseRecalibrator</a:t>
              </a:r>
              <a:endParaRPr lang="en-US" sz="1000" dirty="0">
                <a:solidFill>
                  <a:srgbClr val="000000"/>
                </a:solidFill>
              </a:endParaRPr>
            </a:p>
          </p:txBody>
        </p:sp>
        <p:sp>
          <p:nvSpPr>
            <p:cNvPr id="104" name="Rectangle 43">
              <a:extLst>
                <a:ext uri="{FF2B5EF4-FFF2-40B4-BE49-F238E27FC236}">
                  <a16:creationId xmlns:a16="http://schemas.microsoft.com/office/drawing/2014/main" id="{654660B8-BA0A-124A-84FF-FA1E02D89C04}"/>
                </a:ext>
              </a:extLst>
            </p:cNvPr>
            <p:cNvSpPr/>
            <p:nvPr/>
          </p:nvSpPr>
          <p:spPr>
            <a:xfrm>
              <a:off x="1885420" y="336784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PrintReads</a:t>
              </a:r>
              <a:endParaRPr lang="en-US" sz="1000" dirty="0">
                <a:solidFill>
                  <a:srgbClr val="000000"/>
                </a:solidFill>
              </a:endParaRPr>
            </a:p>
          </p:txBody>
        </p:sp>
        <p:sp>
          <p:nvSpPr>
            <p:cNvPr id="105" name="Data 104">
              <a:extLst>
                <a:ext uri="{FF2B5EF4-FFF2-40B4-BE49-F238E27FC236}">
                  <a16:creationId xmlns:a16="http://schemas.microsoft.com/office/drawing/2014/main" id="{0DDA2DB4-0607-C043-AF79-672473AD388E}"/>
                </a:ext>
              </a:extLst>
            </p:cNvPr>
            <p:cNvSpPr/>
            <p:nvPr/>
          </p:nvSpPr>
          <p:spPr>
            <a:xfrm>
              <a:off x="1362154" y="3733950"/>
              <a:ext cx="3124115" cy="200157"/>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HG00100.dedup.recal.bam</a:t>
              </a:r>
            </a:p>
          </p:txBody>
        </p:sp>
        <p:sp>
          <p:nvSpPr>
            <p:cNvPr id="106" name="Rectangle 51">
              <a:extLst>
                <a:ext uri="{FF2B5EF4-FFF2-40B4-BE49-F238E27FC236}">
                  <a16:creationId xmlns:a16="http://schemas.microsoft.com/office/drawing/2014/main" id="{F413F9E4-0F4D-7746-8A1F-DEC02008ED9D}"/>
                </a:ext>
              </a:extLst>
            </p:cNvPr>
            <p:cNvSpPr/>
            <p:nvPr/>
          </p:nvSpPr>
          <p:spPr>
            <a:xfrm>
              <a:off x="1885420" y="409520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HaplotypeCaller</a:t>
              </a:r>
              <a:endParaRPr lang="en-US" sz="1000" dirty="0">
                <a:solidFill>
                  <a:srgbClr val="000000"/>
                </a:solidFill>
              </a:endParaRPr>
            </a:p>
          </p:txBody>
        </p:sp>
        <p:sp>
          <p:nvSpPr>
            <p:cNvPr id="107" name="Data 106">
              <a:extLst>
                <a:ext uri="{FF2B5EF4-FFF2-40B4-BE49-F238E27FC236}">
                  <a16:creationId xmlns:a16="http://schemas.microsoft.com/office/drawing/2014/main" id="{69750D1C-412A-1249-AA65-C2FCC87BC010}"/>
                </a:ext>
              </a:extLst>
            </p:cNvPr>
            <p:cNvSpPr/>
            <p:nvPr/>
          </p:nvSpPr>
          <p:spPr>
            <a:xfrm>
              <a:off x="2010439" y="4433221"/>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HG00100.g.vcf</a:t>
              </a:r>
            </a:p>
          </p:txBody>
        </p:sp>
        <p:grpSp>
          <p:nvGrpSpPr>
            <p:cNvPr id="108" name="Group 85">
              <a:extLst>
                <a:ext uri="{FF2B5EF4-FFF2-40B4-BE49-F238E27FC236}">
                  <a16:creationId xmlns:a16="http://schemas.microsoft.com/office/drawing/2014/main" id="{CCE3235A-37AE-F645-84CB-9CEB38EE6E34}"/>
                </a:ext>
              </a:extLst>
            </p:cNvPr>
            <p:cNvGrpSpPr/>
            <p:nvPr/>
          </p:nvGrpSpPr>
          <p:grpSpPr>
            <a:xfrm>
              <a:off x="1885420" y="1314937"/>
              <a:ext cx="2160000" cy="383623"/>
              <a:chOff x="1839517" y="1329148"/>
              <a:chExt cx="2160000" cy="383623"/>
            </a:xfrm>
          </p:grpSpPr>
          <p:sp>
            <p:nvSpPr>
              <p:cNvPr id="120" name="Rectangle 32">
                <a:extLst>
                  <a:ext uri="{FF2B5EF4-FFF2-40B4-BE49-F238E27FC236}">
                    <a16:creationId xmlns:a16="http://schemas.microsoft.com/office/drawing/2014/main" id="{FC1F5ADE-F7C2-6848-9E04-2E5AA40F5F4A}"/>
                  </a:ext>
                </a:extLst>
              </p:cNvPr>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Bwa</a:t>
                </a:r>
                <a:r>
                  <a:rPr lang="en-US" sz="1000" dirty="0">
                    <a:solidFill>
                      <a:srgbClr val="000000"/>
                    </a:solidFill>
                  </a:rPr>
                  <a:t> </a:t>
                </a:r>
                <a:r>
                  <a:rPr lang="en-US" sz="1000" dirty="0" err="1">
                    <a:solidFill>
                      <a:srgbClr val="000000"/>
                    </a:solidFill>
                  </a:rPr>
                  <a:t>mem</a:t>
                </a:r>
                <a:endParaRPr lang="en-US" sz="1000" dirty="0">
                  <a:solidFill>
                    <a:srgbClr val="000000"/>
                  </a:solidFill>
                </a:endParaRPr>
              </a:p>
            </p:txBody>
          </p:sp>
          <p:cxnSp>
            <p:nvCxnSpPr>
              <p:cNvPr id="121" name="Straight Arrow Connector 506">
                <a:extLst>
                  <a:ext uri="{FF2B5EF4-FFF2-40B4-BE49-F238E27FC236}">
                    <a16:creationId xmlns:a16="http://schemas.microsoft.com/office/drawing/2014/main" id="{8D59CB48-ADDC-9241-BB2B-0AE4D60473C5}"/>
                  </a:ext>
                </a:extLst>
              </p:cNvPr>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2" name="Straight Arrow Connector 508">
                <a:extLst>
                  <a:ext uri="{FF2B5EF4-FFF2-40B4-BE49-F238E27FC236}">
                    <a16:creationId xmlns:a16="http://schemas.microsoft.com/office/drawing/2014/main" id="{281AE316-36AC-8447-A4F6-2BA8A1E0CA55}"/>
                  </a:ext>
                </a:extLst>
              </p:cNvPr>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109" name="Data 108">
              <a:extLst>
                <a:ext uri="{FF2B5EF4-FFF2-40B4-BE49-F238E27FC236}">
                  <a16:creationId xmlns:a16="http://schemas.microsoft.com/office/drawing/2014/main" id="{5E9C9811-4D78-D24E-846C-93382631E07C}"/>
                </a:ext>
              </a:extLst>
            </p:cNvPr>
            <p:cNvSpPr/>
            <p:nvPr/>
          </p:nvSpPr>
          <p:spPr>
            <a:xfrm>
              <a:off x="2924218" y="1067391"/>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read2.fq</a:t>
              </a:r>
            </a:p>
          </p:txBody>
        </p:sp>
        <p:sp>
          <p:nvSpPr>
            <p:cNvPr id="110" name="Data 109">
              <a:extLst>
                <a:ext uri="{FF2B5EF4-FFF2-40B4-BE49-F238E27FC236}">
                  <a16:creationId xmlns:a16="http://schemas.microsoft.com/office/drawing/2014/main" id="{B168B85F-9E09-224F-B0B8-BD84F101A079}"/>
                </a:ext>
              </a:extLst>
            </p:cNvPr>
            <p:cNvSpPr/>
            <p:nvPr/>
          </p:nvSpPr>
          <p:spPr>
            <a:xfrm>
              <a:off x="1739858" y="1087120"/>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read1.fq</a:t>
              </a:r>
            </a:p>
          </p:txBody>
        </p:sp>
        <p:cxnSp>
          <p:nvCxnSpPr>
            <p:cNvPr id="111" name="Straight Arrow Connector 97">
              <a:extLst>
                <a:ext uri="{FF2B5EF4-FFF2-40B4-BE49-F238E27FC236}">
                  <a16:creationId xmlns:a16="http://schemas.microsoft.com/office/drawing/2014/main" id="{829886C9-7FB6-AE42-BF96-70EAC15ED85F}"/>
                </a:ext>
              </a:extLst>
            </p:cNvPr>
            <p:cNvCxnSpPr/>
            <p:nvPr/>
          </p:nvCxnSpPr>
          <p:spPr>
            <a:xfrm>
              <a:off x="2924218" y="16731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2" name="Straight Arrow Connector 124">
              <a:extLst>
                <a:ext uri="{FF2B5EF4-FFF2-40B4-BE49-F238E27FC236}">
                  <a16:creationId xmlns:a16="http://schemas.microsoft.com/office/drawing/2014/main" id="{893D46A6-EBF3-C342-9EAE-8B4804DCB747}"/>
                </a:ext>
              </a:extLst>
            </p:cNvPr>
            <p:cNvCxnSpPr/>
            <p:nvPr/>
          </p:nvCxnSpPr>
          <p:spPr>
            <a:xfrm>
              <a:off x="2924217" y="20030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3" name="Straight Arrow Connector 125">
              <a:extLst>
                <a:ext uri="{FF2B5EF4-FFF2-40B4-BE49-F238E27FC236}">
                  <a16:creationId xmlns:a16="http://schemas.microsoft.com/office/drawing/2014/main" id="{CA15FE10-54B9-F741-BC81-1D41C68B2FEF}"/>
                </a:ext>
              </a:extLst>
            </p:cNvPr>
            <p:cNvCxnSpPr/>
            <p:nvPr/>
          </p:nvCxnSpPr>
          <p:spPr>
            <a:xfrm>
              <a:off x="2924216" y="230750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4" name="Straight Arrow Connector 128">
              <a:extLst>
                <a:ext uri="{FF2B5EF4-FFF2-40B4-BE49-F238E27FC236}">
                  <a16:creationId xmlns:a16="http://schemas.microsoft.com/office/drawing/2014/main" id="{32831B5C-63A5-5C4D-8DC1-878E5EDCB9B8}"/>
                </a:ext>
              </a:extLst>
            </p:cNvPr>
            <p:cNvCxnSpPr/>
            <p:nvPr/>
          </p:nvCxnSpPr>
          <p:spPr>
            <a:xfrm>
              <a:off x="2924214" y="265089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5" name="Straight Arrow Connector 129">
              <a:extLst>
                <a:ext uri="{FF2B5EF4-FFF2-40B4-BE49-F238E27FC236}">
                  <a16:creationId xmlns:a16="http://schemas.microsoft.com/office/drawing/2014/main" id="{8E3A1FFD-3BD5-EB4A-B3B5-6DF2A6C6E883}"/>
                </a:ext>
              </a:extLst>
            </p:cNvPr>
            <p:cNvCxnSpPr/>
            <p:nvPr/>
          </p:nvCxnSpPr>
          <p:spPr>
            <a:xfrm>
              <a:off x="2924213" y="2955371"/>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6" name="Straight Arrow Connector 130">
              <a:extLst>
                <a:ext uri="{FF2B5EF4-FFF2-40B4-BE49-F238E27FC236}">
                  <a16:creationId xmlns:a16="http://schemas.microsoft.com/office/drawing/2014/main" id="{E202F9E0-51B6-9244-B3CB-9999633830EE}"/>
                </a:ext>
              </a:extLst>
            </p:cNvPr>
            <p:cNvCxnSpPr/>
            <p:nvPr/>
          </p:nvCxnSpPr>
          <p:spPr>
            <a:xfrm>
              <a:off x="2924212" y="3259842"/>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7" name="Straight Arrow Connector 133">
              <a:extLst>
                <a:ext uri="{FF2B5EF4-FFF2-40B4-BE49-F238E27FC236}">
                  <a16:creationId xmlns:a16="http://schemas.microsoft.com/office/drawing/2014/main" id="{8475CE0D-7D40-B947-B059-F470217D24C3}"/>
                </a:ext>
              </a:extLst>
            </p:cNvPr>
            <p:cNvCxnSpPr>
              <a:cxnSpLocks/>
            </p:cNvCxnSpPr>
            <p:nvPr/>
          </p:nvCxnSpPr>
          <p:spPr>
            <a:xfrm>
              <a:off x="2925863" y="3577454"/>
              <a:ext cx="0" cy="13613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8" name="Straight Arrow Connector 140">
              <a:extLst>
                <a:ext uri="{FF2B5EF4-FFF2-40B4-BE49-F238E27FC236}">
                  <a16:creationId xmlns:a16="http://schemas.microsoft.com/office/drawing/2014/main" id="{744A6CC8-F647-0747-8553-C6FBF4D91453}"/>
                </a:ext>
              </a:extLst>
            </p:cNvPr>
            <p:cNvCxnSpPr/>
            <p:nvPr/>
          </p:nvCxnSpPr>
          <p:spPr>
            <a:xfrm>
              <a:off x="2925863" y="396792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9" name="Straight Arrow Connector 141">
              <a:extLst>
                <a:ext uri="{FF2B5EF4-FFF2-40B4-BE49-F238E27FC236}">
                  <a16:creationId xmlns:a16="http://schemas.microsoft.com/office/drawing/2014/main" id="{441523B3-26F8-9243-952A-17AF06B373BD}"/>
                </a:ext>
              </a:extLst>
            </p:cNvPr>
            <p:cNvCxnSpPr/>
            <p:nvPr/>
          </p:nvCxnSpPr>
          <p:spPr>
            <a:xfrm>
              <a:off x="2924212" y="4291927"/>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123" name="Rectangle 61">
            <a:extLst>
              <a:ext uri="{FF2B5EF4-FFF2-40B4-BE49-F238E27FC236}">
                <a16:creationId xmlns:a16="http://schemas.microsoft.com/office/drawing/2014/main" id="{B9D99981-D031-D641-A393-01C8BBBE13EB}"/>
              </a:ext>
            </a:extLst>
          </p:cNvPr>
          <p:cNvSpPr/>
          <p:nvPr/>
        </p:nvSpPr>
        <p:spPr>
          <a:xfrm>
            <a:off x="2874422" y="5868292"/>
            <a:ext cx="1606336"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VariantFiltration</a:t>
            </a:r>
            <a:r>
              <a:rPr lang="en-US" sz="1000" dirty="0">
                <a:solidFill>
                  <a:srgbClr val="000000"/>
                </a:solidFill>
              </a:rPr>
              <a:t> (SNPs)</a:t>
            </a:r>
          </a:p>
        </p:txBody>
      </p:sp>
      <p:sp>
        <p:nvSpPr>
          <p:cNvPr id="124" name="Rectangle 61">
            <a:extLst>
              <a:ext uri="{FF2B5EF4-FFF2-40B4-BE49-F238E27FC236}">
                <a16:creationId xmlns:a16="http://schemas.microsoft.com/office/drawing/2014/main" id="{2E9DE55D-11A1-E54E-A827-733E14F5009A}"/>
              </a:ext>
            </a:extLst>
          </p:cNvPr>
          <p:cNvSpPr/>
          <p:nvPr/>
        </p:nvSpPr>
        <p:spPr>
          <a:xfrm>
            <a:off x="4682407" y="5529531"/>
            <a:ext cx="1681069"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SelectVariants</a:t>
            </a:r>
            <a:r>
              <a:rPr lang="en-US" sz="1000" dirty="0">
                <a:solidFill>
                  <a:srgbClr val="000000"/>
                </a:solidFill>
              </a:rPr>
              <a:t> (INDELs)</a:t>
            </a:r>
          </a:p>
        </p:txBody>
      </p:sp>
      <p:sp>
        <p:nvSpPr>
          <p:cNvPr id="132" name="Rectangle 61">
            <a:extLst>
              <a:ext uri="{FF2B5EF4-FFF2-40B4-BE49-F238E27FC236}">
                <a16:creationId xmlns:a16="http://schemas.microsoft.com/office/drawing/2014/main" id="{0E99C461-7CDA-6D48-801A-E45E09784C3B}"/>
              </a:ext>
            </a:extLst>
          </p:cNvPr>
          <p:cNvSpPr/>
          <p:nvPr/>
        </p:nvSpPr>
        <p:spPr>
          <a:xfrm>
            <a:off x="4687964" y="5862262"/>
            <a:ext cx="1675513"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VariantFiltration</a:t>
            </a:r>
            <a:r>
              <a:rPr lang="en-US" sz="1000" dirty="0">
                <a:solidFill>
                  <a:srgbClr val="000000"/>
                </a:solidFill>
              </a:rPr>
              <a:t> (INDELs)</a:t>
            </a:r>
          </a:p>
        </p:txBody>
      </p:sp>
      <p:cxnSp>
        <p:nvCxnSpPr>
          <p:cNvPr id="147" name="Straight Arrow Connector 146"/>
          <p:cNvCxnSpPr>
            <a:cxnSpLocks/>
          </p:cNvCxnSpPr>
          <p:nvPr/>
        </p:nvCxnSpPr>
        <p:spPr>
          <a:xfrm>
            <a:off x="3667976" y="576963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cxnSpLocks/>
          </p:cNvCxnSpPr>
          <p:nvPr/>
        </p:nvCxnSpPr>
        <p:spPr>
          <a:xfrm>
            <a:off x="4070307" y="543945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pic>
        <p:nvPicPr>
          <p:cNvPr id="15" name="Bildobjekt 14">
            <a:extLst>
              <a:ext uri="{FF2B5EF4-FFF2-40B4-BE49-F238E27FC236}">
                <a16:creationId xmlns:a16="http://schemas.microsoft.com/office/drawing/2014/main" id="{D83DFFED-821F-DE43-9DCA-63618FD15426}"/>
              </a:ext>
            </a:extLst>
          </p:cNvPr>
          <p:cNvPicPr>
            <a:picLocks noChangeAspect="1"/>
          </p:cNvPicPr>
          <p:nvPr/>
        </p:nvPicPr>
        <p:blipFill>
          <a:blip r:embed="rId3"/>
          <a:stretch>
            <a:fillRect/>
          </a:stretch>
        </p:blipFill>
        <p:spPr>
          <a:xfrm>
            <a:off x="4966218" y="5437538"/>
            <a:ext cx="228600" cy="266700"/>
          </a:xfrm>
          <a:prstGeom prst="rect">
            <a:avLst/>
          </a:prstGeom>
        </p:spPr>
      </p:pic>
      <p:cxnSp>
        <p:nvCxnSpPr>
          <p:cNvPr id="140" name="Straight Arrow Connector 146">
            <a:extLst>
              <a:ext uri="{FF2B5EF4-FFF2-40B4-BE49-F238E27FC236}">
                <a16:creationId xmlns:a16="http://schemas.microsoft.com/office/drawing/2014/main" id="{0E31ECC9-FEF8-1942-BC38-FB2A1186150D}"/>
              </a:ext>
            </a:extLst>
          </p:cNvPr>
          <p:cNvCxnSpPr>
            <a:cxnSpLocks/>
          </p:cNvCxnSpPr>
          <p:nvPr/>
        </p:nvCxnSpPr>
        <p:spPr>
          <a:xfrm>
            <a:off x="3722882" y="6071576"/>
            <a:ext cx="214168" cy="24952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44" name="TextBox 92">
            <a:extLst>
              <a:ext uri="{FF2B5EF4-FFF2-40B4-BE49-F238E27FC236}">
                <a16:creationId xmlns:a16="http://schemas.microsoft.com/office/drawing/2014/main" id="{6686F053-6AAD-8040-878C-CC07652B6AA2}"/>
              </a:ext>
            </a:extLst>
          </p:cNvPr>
          <p:cNvSpPr txBox="1"/>
          <p:nvPr/>
        </p:nvSpPr>
        <p:spPr>
          <a:xfrm>
            <a:off x="3937050" y="6336194"/>
            <a:ext cx="1269899"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err="1"/>
              <a:t>CombineVariants</a:t>
            </a:r>
            <a:endParaRPr lang="en-US" sz="1000" dirty="0"/>
          </a:p>
        </p:txBody>
      </p:sp>
      <p:pic>
        <p:nvPicPr>
          <p:cNvPr id="151" name="Bildobjekt 150">
            <a:extLst>
              <a:ext uri="{FF2B5EF4-FFF2-40B4-BE49-F238E27FC236}">
                <a16:creationId xmlns:a16="http://schemas.microsoft.com/office/drawing/2014/main" id="{54D42FC8-2885-0D45-96D5-1FB1A7F782AF}"/>
              </a:ext>
            </a:extLst>
          </p:cNvPr>
          <p:cNvPicPr>
            <a:picLocks noChangeAspect="1"/>
          </p:cNvPicPr>
          <p:nvPr/>
        </p:nvPicPr>
        <p:blipFill>
          <a:blip r:embed="rId3"/>
          <a:stretch>
            <a:fillRect/>
          </a:stretch>
        </p:blipFill>
        <p:spPr>
          <a:xfrm>
            <a:off x="4966218" y="5748494"/>
            <a:ext cx="228600" cy="266700"/>
          </a:xfrm>
          <a:prstGeom prst="rect">
            <a:avLst/>
          </a:prstGeom>
        </p:spPr>
      </p:pic>
      <p:cxnSp>
        <p:nvCxnSpPr>
          <p:cNvPr id="153" name="Straight Arrow Connector 146">
            <a:extLst>
              <a:ext uri="{FF2B5EF4-FFF2-40B4-BE49-F238E27FC236}">
                <a16:creationId xmlns:a16="http://schemas.microsoft.com/office/drawing/2014/main" id="{0E233EE0-3C5E-0546-AFB5-6A45AB5EA7B8}"/>
              </a:ext>
            </a:extLst>
          </p:cNvPr>
          <p:cNvCxnSpPr>
            <a:cxnSpLocks/>
          </p:cNvCxnSpPr>
          <p:nvPr/>
        </p:nvCxnSpPr>
        <p:spPr>
          <a:xfrm flipH="1">
            <a:off x="5204129" y="6109925"/>
            <a:ext cx="350571" cy="25767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54" name="Data 153">
            <a:extLst>
              <a:ext uri="{FF2B5EF4-FFF2-40B4-BE49-F238E27FC236}">
                <a16:creationId xmlns:a16="http://schemas.microsoft.com/office/drawing/2014/main" id="{F70623EA-EFD6-FF43-A957-2C383A881E38}"/>
              </a:ext>
            </a:extLst>
          </p:cNvPr>
          <p:cNvSpPr/>
          <p:nvPr/>
        </p:nvSpPr>
        <p:spPr>
          <a:xfrm>
            <a:off x="5459180" y="6345730"/>
            <a:ext cx="2370706" cy="246221"/>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a:solidFill>
                  <a:srgbClr val="000000"/>
                </a:solidFill>
              </a:rPr>
              <a:t>filtered_variants.vcf</a:t>
            </a:r>
            <a:endParaRPr lang="en-US" sz="1000" dirty="0">
              <a:solidFill>
                <a:srgbClr val="000000"/>
              </a:solidFill>
            </a:endParaRPr>
          </a:p>
        </p:txBody>
      </p:sp>
      <p:sp>
        <p:nvSpPr>
          <p:cNvPr id="156" name="TextBox 92">
            <a:extLst>
              <a:ext uri="{FF2B5EF4-FFF2-40B4-BE49-F238E27FC236}">
                <a16:creationId xmlns:a16="http://schemas.microsoft.com/office/drawing/2014/main" id="{F43DE4F5-E8D3-F845-9C92-3A4F09BB3814}"/>
              </a:ext>
            </a:extLst>
          </p:cNvPr>
          <p:cNvSpPr txBox="1"/>
          <p:nvPr/>
        </p:nvSpPr>
        <p:spPr>
          <a:xfrm>
            <a:off x="7992969" y="5971720"/>
            <a:ext cx="415498"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a:t>IGV</a:t>
            </a:r>
          </a:p>
        </p:txBody>
      </p:sp>
      <p:cxnSp>
        <p:nvCxnSpPr>
          <p:cNvPr id="157" name="Straight Arrow Connector 94">
            <a:extLst>
              <a:ext uri="{FF2B5EF4-FFF2-40B4-BE49-F238E27FC236}">
                <a16:creationId xmlns:a16="http://schemas.microsoft.com/office/drawing/2014/main" id="{EEA98E3E-D85C-2A44-8F3C-10D1CF876E92}"/>
              </a:ext>
            </a:extLst>
          </p:cNvPr>
          <p:cNvCxnSpPr>
            <a:cxnSpLocks/>
            <a:endCxn id="156" idx="1"/>
          </p:cNvCxnSpPr>
          <p:nvPr/>
        </p:nvCxnSpPr>
        <p:spPr>
          <a:xfrm flipV="1">
            <a:off x="7516677" y="6094831"/>
            <a:ext cx="476292" cy="241363"/>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
        <p:nvSpPr>
          <p:cNvPr id="168" name="TextBox 92">
            <a:extLst>
              <a:ext uri="{FF2B5EF4-FFF2-40B4-BE49-F238E27FC236}">
                <a16:creationId xmlns:a16="http://schemas.microsoft.com/office/drawing/2014/main" id="{9C23B9C5-EEA3-1F4B-8DDF-8F8CB16080CF}"/>
              </a:ext>
            </a:extLst>
          </p:cNvPr>
          <p:cNvSpPr txBox="1"/>
          <p:nvPr/>
        </p:nvSpPr>
        <p:spPr>
          <a:xfrm>
            <a:off x="8157084" y="6340315"/>
            <a:ext cx="716863"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err="1"/>
              <a:t>Annovar</a:t>
            </a:r>
            <a:endParaRPr lang="en-US" sz="1000" dirty="0"/>
          </a:p>
        </p:txBody>
      </p:sp>
      <p:cxnSp>
        <p:nvCxnSpPr>
          <p:cNvPr id="169" name="Straight Arrow Connector 94">
            <a:extLst>
              <a:ext uri="{FF2B5EF4-FFF2-40B4-BE49-F238E27FC236}">
                <a16:creationId xmlns:a16="http://schemas.microsoft.com/office/drawing/2014/main" id="{AD1B9DC4-B7DE-6A43-B00B-3A56574D66A1}"/>
              </a:ext>
            </a:extLst>
          </p:cNvPr>
          <p:cNvCxnSpPr>
            <a:cxnSpLocks/>
            <a:stCxn id="154" idx="5"/>
            <a:endCxn id="168" idx="1"/>
          </p:cNvCxnSpPr>
          <p:nvPr/>
        </p:nvCxnSpPr>
        <p:spPr>
          <a:xfrm flipV="1">
            <a:off x="7592815" y="6463426"/>
            <a:ext cx="564269" cy="5415"/>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571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4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4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9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0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4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0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4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4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2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5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2"/>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40"/>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5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4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9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5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5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56"/>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68"/>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0" grpId="0" animBg="1"/>
      <p:bldP spid="62" grpId="0" animBg="1"/>
      <p:bldP spid="2" grpId="0"/>
      <p:bldP spid="36" grpId="0" animBg="1"/>
      <p:bldP spid="40" grpId="0" animBg="1"/>
      <p:bldP spid="41" grpId="0" animBg="1"/>
      <p:bldP spid="42" grpId="0" animBg="1"/>
      <p:bldP spid="43" grpId="0" animBg="1"/>
      <p:bldP spid="44" grpId="0" animBg="1"/>
      <p:bldP spid="49" grpId="0" animBg="1"/>
      <p:bldP spid="52" grpId="0" animBg="1"/>
      <p:bldP spid="54" grpId="0" animBg="1"/>
      <p:bldP spid="4" grpId="0" animBg="1"/>
      <p:bldP spid="29" grpId="0" animBg="1"/>
      <p:bldP spid="195" grpId="0" animBg="1"/>
      <p:bldP spid="203" grpId="0"/>
      <p:bldP spid="94" grpId="0" animBg="1"/>
      <p:bldP spid="9" grpId="0"/>
      <p:bldP spid="97" grpId="0"/>
      <p:bldP spid="99" grpId="0"/>
      <p:bldP spid="100" grpId="0"/>
      <p:bldP spid="101" grpId="0"/>
      <p:bldP spid="123" grpId="0" animBg="1"/>
      <p:bldP spid="124" grpId="0" animBg="1"/>
      <p:bldP spid="132" grpId="0" animBg="1"/>
      <p:bldP spid="144" grpId="0" animBg="1"/>
      <p:bldP spid="154" grpId="0" animBg="1"/>
      <p:bldP spid="156" grpId="0" animBg="1"/>
      <p:bldP spid="168"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Rectangle 55"/>
          <p:cNvSpPr/>
          <p:nvPr/>
        </p:nvSpPr>
        <p:spPr>
          <a:xfrm>
            <a:off x="3621515" y="49183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GenotypeGVCFs</a:t>
            </a:r>
            <a:endParaRPr lang="en-US" sz="1000" dirty="0">
              <a:solidFill>
                <a:srgbClr val="000000"/>
              </a:solidFill>
            </a:endParaRPr>
          </a:p>
        </p:txBody>
      </p:sp>
      <p:sp>
        <p:nvSpPr>
          <p:cNvPr id="60" name="Data 59"/>
          <p:cNvSpPr/>
          <p:nvPr/>
        </p:nvSpPr>
        <p:spPr>
          <a:xfrm>
            <a:off x="3664887" y="5223456"/>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a:solidFill>
                  <a:srgbClr val="000000"/>
                </a:solidFill>
              </a:rPr>
              <a:t>raw_variants.vcf</a:t>
            </a:r>
            <a:endParaRPr lang="en-US" sz="1000" dirty="0">
              <a:solidFill>
                <a:srgbClr val="000000"/>
              </a:solidFill>
            </a:endParaRPr>
          </a:p>
        </p:txBody>
      </p:sp>
      <p:sp>
        <p:nvSpPr>
          <p:cNvPr id="62" name="Rectangle 61"/>
          <p:cNvSpPr/>
          <p:nvPr/>
        </p:nvSpPr>
        <p:spPr>
          <a:xfrm>
            <a:off x="2868865" y="5535561"/>
            <a:ext cx="1606336"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SelectVariants</a:t>
            </a:r>
            <a:r>
              <a:rPr lang="en-US" sz="1000" dirty="0">
                <a:solidFill>
                  <a:srgbClr val="000000"/>
                </a:solidFill>
              </a:rPr>
              <a:t> (SNPs)</a:t>
            </a:r>
          </a:p>
        </p:txBody>
      </p:sp>
      <p:cxnSp>
        <p:nvCxnSpPr>
          <p:cNvPr id="72" name="Elbow Connector 71"/>
          <p:cNvCxnSpPr/>
          <p:nvPr/>
        </p:nvCxnSpPr>
        <p:spPr>
          <a:xfrm rot="16200000" flipH="1">
            <a:off x="3492844" y="4115734"/>
            <a:ext cx="288000" cy="1368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2250038" y="647471"/>
            <a:ext cx="1348446" cy="246221"/>
          </a:xfrm>
          <a:prstGeom prst="rect">
            <a:avLst/>
          </a:prstGeom>
          <a:noFill/>
        </p:spPr>
        <p:txBody>
          <a:bodyPr wrap="none" rtlCol="0">
            <a:spAutoFit/>
          </a:bodyPr>
          <a:lstStyle/>
          <a:p>
            <a:r>
              <a:rPr lang="en-US" sz="1000" dirty="0">
                <a:solidFill>
                  <a:srgbClr val="000000"/>
                </a:solidFill>
              </a:rPr>
              <a:t>Sample1: HG00097</a:t>
            </a:r>
          </a:p>
        </p:txBody>
      </p:sp>
      <p:sp>
        <p:nvSpPr>
          <p:cNvPr id="36" name="Rectangle 35"/>
          <p:cNvSpPr/>
          <p:nvPr/>
        </p:nvSpPr>
        <p:spPr>
          <a:xfrm>
            <a:off x="1885420" y="17870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AddOrReplaceReadGroups</a:t>
            </a:r>
            <a:endParaRPr lang="en-US" sz="1000" dirty="0">
              <a:solidFill>
                <a:srgbClr val="000000"/>
              </a:solidFill>
            </a:endParaRPr>
          </a:p>
        </p:txBody>
      </p:sp>
      <p:sp>
        <p:nvSpPr>
          <p:cNvPr id="40" name="Rectangle 39"/>
          <p:cNvSpPr/>
          <p:nvPr/>
        </p:nvSpPr>
        <p:spPr>
          <a:xfrm>
            <a:off x="1885420" y="245442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MarkDuplicates</a:t>
            </a:r>
            <a:endParaRPr lang="en-US" sz="1000" dirty="0">
              <a:solidFill>
                <a:srgbClr val="000000"/>
              </a:solidFill>
            </a:endParaRPr>
          </a:p>
        </p:txBody>
      </p:sp>
      <p:sp>
        <p:nvSpPr>
          <p:cNvPr id="41" name="Rectangle 40"/>
          <p:cNvSpPr/>
          <p:nvPr/>
        </p:nvSpPr>
        <p:spPr>
          <a:xfrm>
            <a:off x="1885420" y="275889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42" name="Rectangle 41"/>
          <p:cNvSpPr/>
          <p:nvPr/>
        </p:nvSpPr>
        <p:spPr>
          <a:xfrm>
            <a:off x="1885420" y="211950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43" name="Rectangle 42"/>
          <p:cNvSpPr/>
          <p:nvPr/>
        </p:nvSpPr>
        <p:spPr>
          <a:xfrm>
            <a:off x="1885420" y="30633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BaseRecalibrator</a:t>
            </a:r>
            <a:endParaRPr lang="en-US" sz="1000" dirty="0">
              <a:solidFill>
                <a:srgbClr val="000000"/>
              </a:solidFill>
            </a:endParaRPr>
          </a:p>
        </p:txBody>
      </p:sp>
      <p:sp>
        <p:nvSpPr>
          <p:cNvPr id="44" name="Rectangle 43"/>
          <p:cNvSpPr/>
          <p:nvPr/>
        </p:nvSpPr>
        <p:spPr>
          <a:xfrm>
            <a:off x="1885420" y="336784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PrintReads</a:t>
            </a:r>
            <a:endParaRPr lang="en-US" sz="1000" dirty="0">
              <a:solidFill>
                <a:srgbClr val="000000"/>
              </a:solidFill>
            </a:endParaRPr>
          </a:p>
        </p:txBody>
      </p:sp>
      <p:sp>
        <p:nvSpPr>
          <p:cNvPr id="49" name="Data 48"/>
          <p:cNvSpPr/>
          <p:nvPr/>
        </p:nvSpPr>
        <p:spPr>
          <a:xfrm>
            <a:off x="1362154" y="3733950"/>
            <a:ext cx="3124115" cy="200157"/>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HG00097.dedup.recal.bam</a:t>
            </a:r>
          </a:p>
        </p:txBody>
      </p:sp>
      <p:sp>
        <p:nvSpPr>
          <p:cNvPr id="52" name="Rectangle 51"/>
          <p:cNvSpPr/>
          <p:nvPr/>
        </p:nvSpPr>
        <p:spPr>
          <a:xfrm>
            <a:off x="1885420" y="409520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HaplotypeCaller</a:t>
            </a:r>
            <a:endParaRPr lang="en-US" sz="1000" dirty="0">
              <a:solidFill>
                <a:srgbClr val="000000"/>
              </a:solidFill>
            </a:endParaRPr>
          </a:p>
        </p:txBody>
      </p:sp>
      <p:sp>
        <p:nvSpPr>
          <p:cNvPr id="54" name="Data 53"/>
          <p:cNvSpPr/>
          <p:nvPr/>
        </p:nvSpPr>
        <p:spPr>
          <a:xfrm>
            <a:off x="2010439" y="4433221"/>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HG00097.g.vcf</a:t>
            </a:r>
          </a:p>
        </p:txBody>
      </p:sp>
      <p:grpSp>
        <p:nvGrpSpPr>
          <p:cNvPr id="86" name="Group 85"/>
          <p:cNvGrpSpPr/>
          <p:nvPr/>
        </p:nvGrpSpPr>
        <p:grpSpPr>
          <a:xfrm>
            <a:off x="1885420" y="1314937"/>
            <a:ext cx="2160000" cy="383623"/>
            <a:chOff x="1839517" y="1329148"/>
            <a:chExt cx="2160000" cy="383623"/>
          </a:xfrm>
        </p:grpSpPr>
        <p:sp>
          <p:nvSpPr>
            <p:cNvPr id="33" name="Rectangle 32"/>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Bwa</a:t>
              </a:r>
              <a:r>
                <a:rPr lang="en-US" sz="1000" dirty="0">
                  <a:solidFill>
                    <a:srgbClr val="000000"/>
                  </a:solidFill>
                </a:rPr>
                <a:t> </a:t>
              </a:r>
              <a:r>
                <a:rPr lang="en-US" sz="1000" dirty="0" err="1">
                  <a:solidFill>
                    <a:srgbClr val="000000"/>
                  </a:solidFill>
                </a:rPr>
                <a:t>mem</a:t>
              </a:r>
              <a:endParaRPr lang="en-US" sz="1000" dirty="0">
                <a:solidFill>
                  <a:srgbClr val="000000"/>
                </a:solidFill>
              </a:endParaRPr>
            </a:p>
          </p:txBody>
        </p:sp>
        <p:cxnSp>
          <p:nvCxnSpPr>
            <p:cNvPr id="507" name="Straight Arrow Connector 506"/>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509" name="Straight Arrow Connector 508"/>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4" name="Data 3"/>
          <p:cNvSpPr/>
          <p:nvPr/>
        </p:nvSpPr>
        <p:spPr>
          <a:xfrm>
            <a:off x="2924218" y="1067391"/>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read2.fq</a:t>
            </a:r>
          </a:p>
        </p:txBody>
      </p:sp>
      <p:sp>
        <p:nvSpPr>
          <p:cNvPr id="29" name="Data 28"/>
          <p:cNvSpPr/>
          <p:nvPr/>
        </p:nvSpPr>
        <p:spPr>
          <a:xfrm>
            <a:off x="1739858" y="1087120"/>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read1.fq</a:t>
            </a:r>
          </a:p>
        </p:txBody>
      </p:sp>
      <p:cxnSp>
        <p:nvCxnSpPr>
          <p:cNvPr id="98" name="Straight Arrow Connector 97"/>
          <p:cNvCxnSpPr/>
          <p:nvPr/>
        </p:nvCxnSpPr>
        <p:spPr>
          <a:xfrm>
            <a:off x="2924218" y="16731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2924217" y="20030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924216" y="230750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2924214" y="265089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2924213" y="2955371"/>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2924212" y="3259842"/>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cxnSpLocks/>
          </p:cNvCxnSpPr>
          <p:nvPr/>
        </p:nvCxnSpPr>
        <p:spPr>
          <a:xfrm>
            <a:off x="2925863" y="3577454"/>
            <a:ext cx="0" cy="13613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925863" y="396792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2924212" y="4291927"/>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a:off x="4698573" y="51343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95" name="Data 194"/>
          <p:cNvSpPr/>
          <p:nvPr/>
        </p:nvSpPr>
        <p:spPr>
          <a:xfrm>
            <a:off x="7336307" y="4423409"/>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Sample3.g.vcf</a:t>
            </a:r>
          </a:p>
        </p:txBody>
      </p:sp>
      <p:cxnSp>
        <p:nvCxnSpPr>
          <p:cNvPr id="90" name="Elbow Connector 89"/>
          <p:cNvCxnSpPr/>
          <p:nvPr/>
        </p:nvCxnSpPr>
        <p:spPr>
          <a:xfrm rot="5400000">
            <a:off x="4865180" y="4340919"/>
            <a:ext cx="288000" cy="90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92" name="Elbow Connector 91"/>
          <p:cNvCxnSpPr/>
          <p:nvPr/>
        </p:nvCxnSpPr>
        <p:spPr>
          <a:xfrm rot="5400000">
            <a:off x="6481389" y="3709170"/>
            <a:ext cx="288000" cy="216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cxnSpLocks/>
            <a:endCxn id="154" idx="2"/>
          </p:cNvCxnSpPr>
          <p:nvPr/>
        </p:nvCxnSpPr>
        <p:spPr>
          <a:xfrm>
            <a:off x="5223526" y="6459304"/>
            <a:ext cx="472725" cy="9537"/>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
        <p:nvSpPr>
          <p:cNvPr id="203" name="TextBox 202"/>
          <p:cNvSpPr txBox="1"/>
          <p:nvPr/>
        </p:nvSpPr>
        <p:spPr>
          <a:xfrm>
            <a:off x="8002839" y="680891"/>
            <a:ext cx="723989" cy="246221"/>
          </a:xfrm>
          <a:prstGeom prst="rect">
            <a:avLst/>
          </a:prstGeom>
          <a:noFill/>
        </p:spPr>
        <p:txBody>
          <a:bodyPr wrap="none" rtlCol="0">
            <a:spAutoFit/>
          </a:bodyPr>
          <a:lstStyle/>
          <a:p>
            <a:r>
              <a:rPr lang="en-US" sz="1000" dirty="0">
                <a:solidFill>
                  <a:srgbClr val="000000"/>
                </a:solidFill>
              </a:rPr>
              <a:t>Sample3</a:t>
            </a:r>
          </a:p>
        </p:txBody>
      </p:sp>
      <p:sp>
        <p:nvSpPr>
          <p:cNvPr id="94" name="Rectangle 93"/>
          <p:cNvSpPr/>
          <p:nvPr/>
        </p:nvSpPr>
        <p:spPr>
          <a:xfrm>
            <a:off x="173598" y="536758"/>
            <a:ext cx="1672266" cy="35693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a:solidFill>
                  <a:srgbClr val="000000"/>
                </a:solidFill>
              </a:rPr>
              <a:t>Index reference genome</a:t>
            </a:r>
          </a:p>
        </p:txBody>
      </p:sp>
      <p:sp>
        <p:nvSpPr>
          <p:cNvPr id="9" name="TextBox 8"/>
          <p:cNvSpPr txBox="1"/>
          <p:nvPr/>
        </p:nvSpPr>
        <p:spPr>
          <a:xfrm>
            <a:off x="161839" y="1494164"/>
            <a:ext cx="757677" cy="246221"/>
          </a:xfrm>
          <a:prstGeom prst="rect">
            <a:avLst/>
          </a:prstGeom>
          <a:noFill/>
        </p:spPr>
        <p:txBody>
          <a:bodyPr wrap="none" rtlCol="0">
            <a:spAutoFit/>
          </a:bodyPr>
          <a:lstStyle/>
          <a:p>
            <a:r>
              <a:rPr lang="en-US" sz="1000" dirty="0"/>
              <a:t>mapping</a:t>
            </a:r>
          </a:p>
        </p:txBody>
      </p:sp>
      <p:sp>
        <p:nvSpPr>
          <p:cNvPr id="97" name="TextBox 96"/>
          <p:cNvSpPr txBox="1"/>
          <p:nvPr/>
        </p:nvSpPr>
        <p:spPr>
          <a:xfrm>
            <a:off x="161839" y="2592456"/>
            <a:ext cx="850225" cy="246221"/>
          </a:xfrm>
          <a:prstGeom prst="rect">
            <a:avLst/>
          </a:prstGeom>
          <a:noFill/>
        </p:spPr>
        <p:txBody>
          <a:bodyPr wrap="none" rtlCol="0">
            <a:spAutoFit/>
          </a:bodyPr>
          <a:lstStyle/>
          <a:p>
            <a:r>
              <a:rPr lang="en-US" sz="1000" dirty="0"/>
              <a:t>processing</a:t>
            </a:r>
          </a:p>
        </p:txBody>
      </p:sp>
      <p:sp>
        <p:nvSpPr>
          <p:cNvPr id="99" name="TextBox 98"/>
          <p:cNvSpPr txBox="1"/>
          <p:nvPr/>
        </p:nvSpPr>
        <p:spPr>
          <a:xfrm>
            <a:off x="229175" y="4099176"/>
            <a:ext cx="1070075" cy="246221"/>
          </a:xfrm>
          <a:prstGeom prst="rect">
            <a:avLst/>
          </a:prstGeom>
          <a:noFill/>
        </p:spPr>
        <p:txBody>
          <a:bodyPr wrap="none" rtlCol="0">
            <a:spAutoFit/>
          </a:bodyPr>
          <a:lstStyle/>
          <a:p>
            <a:r>
              <a:rPr lang="en-US" sz="1000" dirty="0"/>
              <a:t>Variant calling</a:t>
            </a:r>
          </a:p>
        </p:txBody>
      </p:sp>
      <p:sp>
        <p:nvSpPr>
          <p:cNvPr id="100" name="TextBox 99"/>
          <p:cNvSpPr txBox="1"/>
          <p:nvPr/>
        </p:nvSpPr>
        <p:spPr>
          <a:xfrm>
            <a:off x="237628" y="4918334"/>
            <a:ext cx="1393055" cy="246221"/>
          </a:xfrm>
          <a:prstGeom prst="rect">
            <a:avLst/>
          </a:prstGeom>
          <a:noFill/>
        </p:spPr>
        <p:txBody>
          <a:bodyPr wrap="none" rtlCol="0">
            <a:spAutoFit/>
          </a:bodyPr>
          <a:lstStyle/>
          <a:p>
            <a:r>
              <a:rPr lang="en-US" sz="1000" dirty="0"/>
              <a:t>Joint variant calling</a:t>
            </a:r>
          </a:p>
        </p:txBody>
      </p:sp>
      <p:sp>
        <p:nvSpPr>
          <p:cNvPr id="101" name="TextBox 100"/>
          <p:cNvSpPr txBox="1"/>
          <p:nvPr/>
        </p:nvSpPr>
        <p:spPr>
          <a:xfrm>
            <a:off x="246460" y="5748494"/>
            <a:ext cx="1150538" cy="246221"/>
          </a:xfrm>
          <a:prstGeom prst="rect">
            <a:avLst/>
          </a:prstGeom>
          <a:noFill/>
        </p:spPr>
        <p:txBody>
          <a:bodyPr wrap="none" rtlCol="0">
            <a:spAutoFit/>
          </a:bodyPr>
          <a:lstStyle/>
          <a:p>
            <a:r>
              <a:rPr lang="en-US" sz="1000" dirty="0"/>
              <a:t>Variant filtration</a:t>
            </a:r>
          </a:p>
        </p:txBody>
      </p:sp>
      <p:sp>
        <p:nvSpPr>
          <p:cNvPr id="5" name="TextBox 4"/>
          <p:cNvSpPr txBox="1"/>
          <p:nvPr/>
        </p:nvSpPr>
        <p:spPr>
          <a:xfrm>
            <a:off x="92441" y="108983"/>
            <a:ext cx="1792979" cy="338554"/>
          </a:xfrm>
          <a:prstGeom prst="rect">
            <a:avLst/>
          </a:prstGeom>
          <a:noFill/>
        </p:spPr>
        <p:txBody>
          <a:bodyPr wrap="none" rtlCol="0">
            <a:spAutoFit/>
          </a:bodyPr>
          <a:lstStyle/>
          <a:p>
            <a:r>
              <a:rPr lang="en-US" sz="1600" dirty="0"/>
              <a:t>Flowchart of lab</a:t>
            </a:r>
          </a:p>
        </p:txBody>
      </p:sp>
      <p:grpSp>
        <p:nvGrpSpPr>
          <p:cNvPr id="87" name="Grupp 86">
            <a:extLst>
              <a:ext uri="{FF2B5EF4-FFF2-40B4-BE49-F238E27FC236}">
                <a16:creationId xmlns:a16="http://schemas.microsoft.com/office/drawing/2014/main" id="{45150334-6E3D-D947-A89D-21C390A8CBF8}"/>
              </a:ext>
            </a:extLst>
          </p:cNvPr>
          <p:cNvGrpSpPr/>
          <p:nvPr/>
        </p:nvGrpSpPr>
        <p:grpSpPr>
          <a:xfrm>
            <a:off x="4392562" y="628264"/>
            <a:ext cx="3124115" cy="4001750"/>
            <a:chOff x="1362154" y="647471"/>
            <a:chExt cx="3124115" cy="4001750"/>
          </a:xfrm>
        </p:grpSpPr>
        <p:sp>
          <p:nvSpPr>
            <p:cNvPr id="88" name="TextBox 1">
              <a:extLst>
                <a:ext uri="{FF2B5EF4-FFF2-40B4-BE49-F238E27FC236}">
                  <a16:creationId xmlns:a16="http://schemas.microsoft.com/office/drawing/2014/main" id="{75EAF917-D883-004D-8225-21B37F21741F}"/>
                </a:ext>
              </a:extLst>
            </p:cNvPr>
            <p:cNvSpPr txBox="1"/>
            <p:nvPr/>
          </p:nvSpPr>
          <p:spPr>
            <a:xfrm>
              <a:off x="2250038" y="647471"/>
              <a:ext cx="1348446" cy="246221"/>
            </a:xfrm>
            <a:prstGeom prst="rect">
              <a:avLst/>
            </a:prstGeom>
            <a:noFill/>
          </p:spPr>
          <p:txBody>
            <a:bodyPr wrap="none" rtlCol="0">
              <a:spAutoFit/>
            </a:bodyPr>
            <a:lstStyle/>
            <a:p>
              <a:r>
                <a:rPr lang="en-US" sz="1000" dirty="0">
                  <a:solidFill>
                    <a:srgbClr val="000000"/>
                  </a:solidFill>
                </a:rPr>
                <a:t>Sample2: HG00100</a:t>
              </a:r>
            </a:p>
          </p:txBody>
        </p:sp>
        <p:sp>
          <p:nvSpPr>
            <p:cNvPr id="89" name="Rectangle 35">
              <a:extLst>
                <a:ext uri="{FF2B5EF4-FFF2-40B4-BE49-F238E27FC236}">
                  <a16:creationId xmlns:a16="http://schemas.microsoft.com/office/drawing/2014/main" id="{FDAC1A91-091D-854D-8BC4-8785500B64A6}"/>
                </a:ext>
              </a:extLst>
            </p:cNvPr>
            <p:cNvSpPr/>
            <p:nvPr/>
          </p:nvSpPr>
          <p:spPr>
            <a:xfrm>
              <a:off x="1885420" y="17870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AddOrReplaceReadGroups</a:t>
              </a:r>
              <a:endParaRPr lang="en-US" sz="1000" dirty="0">
                <a:solidFill>
                  <a:srgbClr val="000000"/>
                </a:solidFill>
              </a:endParaRPr>
            </a:p>
          </p:txBody>
        </p:sp>
        <p:sp>
          <p:nvSpPr>
            <p:cNvPr id="91" name="Rectangle 39">
              <a:extLst>
                <a:ext uri="{FF2B5EF4-FFF2-40B4-BE49-F238E27FC236}">
                  <a16:creationId xmlns:a16="http://schemas.microsoft.com/office/drawing/2014/main" id="{F60FBB57-E888-1D43-8AD6-ACACB5F56BBC}"/>
                </a:ext>
              </a:extLst>
            </p:cNvPr>
            <p:cNvSpPr/>
            <p:nvPr/>
          </p:nvSpPr>
          <p:spPr>
            <a:xfrm>
              <a:off x="1885420" y="245442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MarkDuplicates</a:t>
              </a:r>
              <a:endParaRPr lang="en-US" sz="1000" dirty="0">
                <a:solidFill>
                  <a:srgbClr val="000000"/>
                </a:solidFill>
              </a:endParaRPr>
            </a:p>
          </p:txBody>
        </p:sp>
        <p:sp>
          <p:nvSpPr>
            <p:cNvPr id="96" name="Rectangle 40">
              <a:extLst>
                <a:ext uri="{FF2B5EF4-FFF2-40B4-BE49-F238E27FC236}">
                  <a16:creationId xmlns:a16="http://schemas.microsoft.com/office/drawing/2014/main" id="{DE860AB2-4348-3749-B6B8-5C7C77E65A9E}"/>
                </a:ext>
              </a:extLst>
            </p:cNvPr>
            <p:cNvSpPr/>
            <p:nvPr/>
          </p:nvSpPr>
          <p:spPr>
            <a:xfrm>
              <a:off x="1885420" y="275889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102" name="Rectangle 41">
              <a:extLst>
                <a:ext uri="{FF2B5EF4-FFF2-40B4-BE49-F238E27FC236}">
                  <a16:creationId xmlns:a16="http://schemas.microsoft.com/office/drawing/2014/main" id="{192CBBC5-9169-B043-9910-BD3F5A4B5BED}"/>
                </a:ext>
              </a:extLst>
            </p:cNvPr>
            <p:cNvSpPr/>
            <p:nvPr/>
          </p:nvSpPr>
          <p:spPr>
            <a:xfrm>
              <a:off x="1885420" y="211950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103" name="Rectangle 42">
              <a:extLst>
                <a:ext uri="{FF2B5EF4-FFF2-40B4-BE49-F238E27FC236}">
                  <a16:creationId xmlns:a16="http://schemas.microsoft.com/office/drawing/2014/main" id="{9B38ECD2-C269-C04B-A655-19BC46282C12}"/>
                </a:ext>
              </a:extLst>
            </p:cNvPr>
            <p:cNvSpPr/>
            <p:nvPr/>
          </p:nvSpPr>
          <p:spPr>
            <a:xfrm>
              <a:off x="1885420" y="30633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BaseRecalibrator</a:t>
              </a:r>
              <a:endParaRPr lang="en-US" sz="1000" dirty="0">
                <a:solidFill>
                  <a:srgbClr val="000000"/>
                </a:solidFill>
              </a:endParaRPr>
            </a:p>
          </p:txBody>
        </p:sp>
        <p:sp>
          <p:nvSpPr>
            <p:cNvPr id="104" name="Rectangle 43">
              <a:extLst>
                <a:ext uri="{FF2B5EF4-FFF2-40B4-BE49-F238E27FC236}">
                  <a16:creationId xmlns:a16="http://schemas.microsoft.com/office/drawing/2014/main" id="{654660B8-BA0A-124A-84FF-FA1E02D89C04}"/>
                </a:ext>
              </a:extLst>
            </p:cNvPr>
            <p:cNvSpPr/>
            <p:nvPr/>
          </p:nvSpPr>
          <p:spPr>
            <a:xfrm>
              <a:off x="1885420" y="336784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PrintReads</a:t>
              </a:r>
              <a:endParaRPr lang="en-US" sz="1000" dirty="0">
                <a:solidFill>
                  <a:srgbClr val="000000"/>
                </a:solidFill>
              </a:endParaRPr>
            </a:p>
          </p:txBody>
        </p:sp>
        <p:sp>
          <p:nvSpPr>
            <p:cNvPr id="105" name="Data 104">
              <a:extLst>
                <a:ext uri="{FF2B5EF4-FFF2-40B4-BE49-F238E27FC236}">
                  <a16:creationId xmlns:a16="http://schemas.microsoft.com/office/drawing/2014/main" id="{0DDA2DB4-0607-C043-AF79-672473AD388E}"/>
                </a:ext>
              </a:extLst>
            </p:cNvPr>
            <p:cNvSpPr/>
            <p:nvPr/>
          </p:nvSpPr>
          <p:spPr>
            <a:xfrm>
              <a:off x="1362154" y="3733950"/>
              <a:ext cx="3124115" cy="200157"/>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HG00100.dedup.recal.bam</a:t>
              </a:r>
            </a:p>
          </p:txBody>
        </p:sp>
        <p:sp>
          <p:nvSpPr>
            <p:cNvPr id="106" name="Rectangle 51">
              <a:extLst>
                <a:ext uri="{FF2B5EF4-FFF2-40B4-BE49-F238E27FC236}">
                  <a16:creationId xmlns:a16="http://schemas.microsoft.com/office/drawing/2014/main" id="{F413F9E4-0F4D-7746-8A1F-DEC02008ED9D}"/>
                </a:ext>
              </a:extLst>
            </p:cNvPr>
            <p:cNvSpPr/>
            <p:nvPr/>
          </p:nvSpPr>
          <p:spPr>
            <a:xfrm>
              <a:off x="1885420" y="409520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HaplotypeCaller</a:t>
              </a:r>
              <a:endParaRPr lang="en-US" sz="1000" dirty="0">
                <a:solidFill>
                  <a:srgbClr val="000000"/>
                </a:solidFill>
              </a:endParaRPr>
            </a:p>
          </p:txBody>
        </p:sp>
        <p:sp>
          <p:nvSpPr>
            <p:cNvPr id="107" name="Data 106">
              <a:extLst>
                <a:ext uri="{FF2B5EF4-FFF2-40B4-BE49-F238E27FC236}">
                  <a16:creationId xmlns:a16="http://schemas.microsoft.com/office/drawing/2014/main" id="{69750D1C-412A-1249-AA65-C2FCC87BC010}"/>
                </a:ext>
              </a:extLst>
            </p:cNvPr>
            <p:cNvSpPr/>
            <p:nvPr/>
          </p:nvSpPr>
          <p:spPr>
            <a:xfrm>
              <a:off x="2010439" y="4433221"/>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HG00100.g.vcf</a:t>
              </a:r>
            </a:p>
          </p:txBody>
        </p:sp>
        <p:grpSp>
          <p:nvGrpSpPr>
            <p:cNvPr id="108" name="Group 85">
              <a:extLst>
                <a:ext uri="{FF2B5EF4-FFF2-40B4-BE49-F238E27FC236}">
                  <a16:creationId xmlns:a16="http://schemas.microsoft.com/office/drawing/2014/main" id="{CCE3235A-37AE-F645-84CB-9CEB38EE6E34}"/>
                </a:ext>
              </a:extLst>
            </p:cNvPr>
            <p:cNvGrpSpPr/>
            <p:nvPr/>
          </p:nvGrpSpPr>
          <p:grpSpPr>
            <a:xfrm>
              <a:off x="1885420" y="1314937"/>
              <a:ext cx="2160000" cy="383623"/>
              <a:chOff x="1839517" y="1329148"/>
              <a:chExt cx="2160000" cy="383623"/>
            </a:xfrm>
          </p:grpSpPr>
          <p:sp>
            <p:nvSpPr>
              <p:cNvPr id="120" name="Rectangle 32">
                <a:extLst>
                  <a:ext uri="{FF2B5EF4-FFF2-40B4-BE49-F238E27FC236}">
                    <a16:creationId xmlns:a16="http://schemas.microsoft.com/office/drawing/2014/main" id="{FC1F5ADE-F7C2-6848-9E04-2E5AA40F5F4A}"/>
                  </a:ext>
                </a:extLst>
              </p:cNvPr>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Bwa</a:t>
                </a:r>
                <a:r>
                  <a:rPr lang="en-US" sz="1000" dirty="0">
                    <a:solidFill>
                      <a:srgbClr val="000000"/>
                    </a:solidFill>
                  </a:rPr>
                  <a:t> </a:t>
                </a:r>
                <a:r>
                  <a:rPr lang="en-US" sz="1000" dirty="0" err="1">
                    <a:solidFill>
                      <a:srgbClr val="000000"/>
                    </a:solidFill>
                  </a:rPr>
                  <a:t>mem</a:t>
                </a:r>
                <a:endParaRPr lang="en-US" sz="1000" dirty="0">
                  <a:solidFill>
                    <a:srgbClr val="000000"/>
                  </a:solidFill>
                </a:endParaRPr>
              </a:p>
            </p:txBody>
          </p:sp>
          <p:cxnSp>
            <p:nvCxnSpPr>
              <p:cNvPr id="121" name="Straight Arrow Connector 506">
                <a:extLst>
                  <a:ext uri="{FF2B5EF4-FFF2-40B4-BE49-F238E27FC236}">
                    <a16:creationId xmlns:a16="http://schemas.microsoft.com/office/drawing/2014/main" id="{8D59CB48-ADDC-9241-BB2B-0AE4D60473C5}"/>
                  </a:ext>
                </a:extLst>
              </p:cNvPr>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2" name="Straight Arrow Connector 508">
                <a:extLst>
                  <a:ext uri="{FF2B5EF4-FFF2-40B4-BE49-F238E27FC236}">
                    <a16:creationId xmlns:a16="http://schemas.microsoft.com/office/drawing/2014/main" id="{281AE316-36AC-8447-A4F6-2BA8A1E0CA55}"/>
                  </a:ext>
                </a:extLst>
              </p:cNvPr>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109" name="Data 108">
              <a:extLst>
                <a:ext uri="{FF2B5EF4-FFF2-40B4-BE49-F238E27FC236}">
                  <a16:creationId xmlns:a16="http://schemas.microsoft.com/office/drawing/2014/main" id="{5E9C9811-4D78-D24E-846C-93382631E07C}"/>
                </a:ext>
              </a:extLst>
            </p:cNvPr>
            <p:cNvSpPr/>
            <p:nvPr/>
          </p:nvSpPr>
          <p:spPr>
            <a:xfrm>
              <a:off x="2924218" y="1067391"/>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read2.fq</a:t>
              </a:r>
            </a:p>
          </p:txBody>
        </p:sp>
        <p:sp>
          <p:nvSpPr>
            <p:cNvPr id="110" name="Data 109">
              <a:extLst>
                <a:ext uri="{FF2B5EF4-FFF2-40B4-BE49-F238E27FC236}">
                  <a16:creationId xmlns:a16="http://schemas.microsoft.com/office/drawing/2014/main" id="{B168B85F-9E09-224F-B0B8-BD84F101A079}"/>
                </a:ext>
              </a:extLst>
            </p:cNvPr>
            <p:cNvSpPr/>
            <p:nvPr/>
          </p:nvSpPr>
          <p:spPr>
            <a:xfrm>
              <a:off x="1739858" y="1087120"/>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read1.fq</a:t>
              </a:r>
            </a:p>
          </p:txBody>
        </p:sp>
        <p:cxnSp>
          <p:nvCxnSpPr>
            <p:cNvPr id="111" name="Straight Arrow Connector 97">
              <a:extLst>
                <a:ext uri="{FF2B5EF4-FFF2-40B4-BE49-F238E27FC236}">
                  <a16:creationId xmlns:a16="http://schemas.microsoft.com/office/drawing/2014/main" id="{829886C9-7FB6-AE42-BF96-70EAC15ED85F}"/>
                </a:ext>
              </a:extLst>
            </p:cNvPr>
            <p:cNvCxnSpPr/>
            <p:nvPr/>
          </p:nvCxnSpPr>
          <p:spPr>
            <a:xfrm>
              <a:off x="2924218" y="16731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2" name="Straight Arrow Connector 124">
              <a:extLst>
                <a:ext uri="{FF2B5EF4-FFF2-40B4-BE49-F238E27FC236}">
                  <a16:creationId xmlns:a16="http://schemas.microsoft.com/office/drawing/2014/main" id="{893D46A6-EBF3-C342-9EAE-8B4804DCB747}"/>
                </a:ext>
              </a:extLst>
            </p:cNvPr>
            <p:cNvCxnSpPr/>
            <p:nvPr/>
          </p:nvCxnSpPr>
          <p:spPr>
            <a:xfrm>
              <a:off x="2924217" y="20030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3" name="Straight Arrow Connector 125">
              <a:extLst>
                <a:ext uri="{FF2B5EF4-FFF2-40B4-BE49-F238E27FC236}">
                  <a16:creationId xmlns:a16="http://schemas.microsoft.com/office/drawing/2014/main" id="{CA15FE10-54B9-F741-BC81-1D41C68B2FEF}"/>
                </a:ext>
              </a:extLst>
            </p:cNvPr>
            <p:cNvCxnSpPr/>
            <p:nvPr/>
          </p:nvCxnSpPr>
          <p:spPr>
            <a:xfrm>
              <a:off x="2924216" y="230750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4" name="Straight Arrow Connector 128">
              <a:extLst>
                <a:ext uri="{FF2B5EF4-FFF2-40B4-BE49-F238E27FC236}">
                  <a16:creationId xmlns:a16="http://schemas.microsoft.com/office/drawing/2014/main" id="{32831B5C-63A5-5C4D-8DC1-878E5EDCB9B8}"/>
                </a:ext>
              </a:extLst>
            </p:cNvPr>
            <p:cNvCxnSpPr/>
            <p:nvPr/>
          </p:nvCxnSpPr>
          <p:spPr>
            <a:xfrm>
              <a:off x="2924214" y="265089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5" name="Straight Arrow Connector 129">
              <a:extLst>
                <a:ext uri="{FF2B5EF4-FFF2-40B4-BE49-F238E27FC236}">
                  <a16:creationId xmlns:a16="http://schemas.microsoft.com/office/drawing/2014/main" id="{8E3A1FFD-3BD5-EB4A-B3B5-6DF2A6C6E883}"/>
                </a:ext>
              </a:extLst>
            </p:cNvPr>
            <p:cNvCxnSpPr/>
            <p:nvPr/>
          </p:nvCxnSpPr>
          <p:spPr>
            <a:xfrm>
              <a:off x="2924213" y="2955371"/>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6" name="Straight Arrow Connector 130">
              <a:extLst>
                <a:ext uri="{FF2B5EF4-FFF2-40B4-BE49-F238E27FC236}">
                  <a16:creationId xmlns:a16="http://schemas.microsoft.com/office/drawing/2014/main" id="{E202F9E0-51B6-9244-B3CB-9999633830EE}"/>
                </a:ext>
              </a:extLst>
            </p:cNvPr>
            <p:cNvCxnSpPr/>
            <p:nvPr/>
          </p:nvCxnSpPr>
          <p:spPr>
            <a:xfrm>
              <a:off x="2924212" y="3259842"/>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7" name="Straight Arrow Connector 133">
              <a:extLst>
                <a:ext uri="{FF2B5EF4-FFF2-40B4-BE49-F238E27FC236}">
                  <a16:creationId xmlns:a16="http://schemas.microsoft.com/office/drawing/2014/main" id="{8475CE0D-7D40-B947-B059-F470217D24C3}"/>
                </a:ext>
              </a:extLst>
            </p:cNvPr>
            <p:cNvCxnSpPr>
              <a:cxnSpLocks/>
            </p:cNvCxnSpPr>
            <p:nvPr/>
          </p:nvCxnSpPr>
          <p:spPr>
            <a:xfrm>
              <a:off x="2925863" y="3577454"/>
              <a:ext cx="0" cy="13613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8" name="Straight Arrow Connector 140">
              <a:extLst>
                <a:ext uri="{FF2B5EF4-FFF2-40B4-BE49-F238E27FC236}">
                  <a16:creationId xmlns:a16="http://schemas.microsoft.com/office/drawing/2014/main" id="{744A6CC8-F647-0747-8553-C6FBF4D91453}"/>
                </a:ext>
              </a:extLst>
            </p:cNvPr>
            <p:cNvCxnSpPr/>
            <p:nvPr/>
          </p:nvCxnSpPr>
          <p:spPr>
            <a:xfrm>
              <a:off x="2925863" y="396792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9" name="Straight Arrow Connector 141">
              <a:extLst>
                <a:ext uri="{FF2B5EF4-FFF2-40B4-BE49-F238E27FC236}">
                  <a16:creationId xmlns:a16="http://schemas.microsoft.com/office/drawing/2014/main" id="{441523B3-26F8-9243-952A-17AF06B373BD}"/>
                </a:ext>
              </a:extLst>
            </p:cNvPr>
            <p:cNvCxnSpPr/>
            <p:nvPr/>
          </p:nvCxnSpPr>
          <p:spPr>
            <a:xfrm>
              <a:off x="2924212" y="4291927"/>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123" name="Rectangle 61">
            <a:extLst>
              <a:ext uri="{FF2B5EF4-FFF2-40B4-BE49-F238E27FC236}">
                <a16:creationId xmlns:a16="http://schemas.microsoft.com/office/drawing/2014/main" id="{B9D99981-D031-D641-A393-01C8BBBE13EB}"/>
              </a:ext>
            </a:extLst>
          </p:cNvPr>
          <p:cNvSpPr/>
          <p:nvPr/>
        </p:nvSpPr>
        <p:spPr>
          <a:xfrm>
            <a:off x="2874422" y="5868292"/>
            <a:ext cx="1606336"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VariantFiltration</a:t>
            </a:r>
            <a:r>
              <a:rPr lang="en-US" sz="1000" dirty="0">
                <a:solidFill>
                  <a:srgbClr val="000000"/>
                </a:solidFill>
              </a:rPr>
              <a:t> (SNPs)</a:t>
            </a:r>
          </a:p>
        </p:txBody>
      </p:sp>
      <p:sp>
        <p:nvSpPr>
          <p:cNvPr id="124" name="Rectangle 61">
            <a:extLst>
              <a:ext uri="{FF2B5EF4-FFF2-40B4-BE49-F238E27FC236}">
                <a16:creationId xmlns:a16="http://schemas.microsoft.com/office/drawing/2014/main" id="{2E9DE55D-11A1-E54E-A827-733E14F5009A}"/>
              </a:ext>
            </a:extLst>
          </p:cNvPr>
          <p:cNvSpPr/>
          <p:nvPr/>
        </p:nvSpPr>
        <p:spPr>
          <a:xfrm>
            <a:off x="4682407" y="5529531"/>
            <a:ext cx="1681069"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SelectVariants</a:t>
            </a:r>
            <a:r>
              <a:rPr lang="en-US" sz="1000" dirty="0">
                <a:solidFill>
                  <a:srgbClr val="000000"/>
                </a:solidFill>
              </a:rPr>
              <a:t> (INDELs)</a:t>
            </a:r>
          </a:p>
        </p:txBody>
      </p:sp>
      <p:sp>
        <p:nvSpPr>
          <p:cNvPr id="132" name="Rectangle 61">
            <a:extLst>
              <a:ext uri="{FF2B5EF4-FFF2-40B4-BE49-F238E27FC236}">
                <a16:creationId xmlns:a16="http://schemas.microsoft.com/office/drawing/2014/main" id="{0E99C461-7CDA-6D48-801A-E45E09784C3B}"/>
              </a:ext>
            </a:extLst>
          </p:cNvPr>
          <p:cNvSpPr/>
          <p:nvPr/>
        </p:nvSpPr>
        <p:spPr>
          <a:xfrm>
            <a:off x="4687964" y="5862262"/>
            <a:ext cx="1675513"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VariantFiltration</a:t>
            </a:r>
            <a:r>
              <a:rPr lang="en-US" sz="1000" dirty="0">
                <a:solidFill>
                  <a:srgbClr val="000000"/>
                </a:solidFill>
              </a:rPr>
              <a:t> (INDELs)</a:t>
            </a:r>
          </a:p>
        </p:txBody>
      </p:sp>
      <p:cxnSp>
        <p:nvCxnSpPr>
          <p:cNvPr id="147" name="Straight Arrow Connector 146"/>
          <p:cNvCxnSpPr>
            <a:cxnSpLocks/>
          </p:cNvCxnSpPr>
          <p:nvPr/>
        </p:nvCxnSpPr>
        <p:spPr>
          <a:xfrm>
            <a:off x="3667976" y="576963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cxnSpLocks/>
          </p:cNvCxnSpPr>
          <p:nvPr/>
        </p:nvCxnSpPr>
        <p:spPr>
          <a:xfrm>
            <a:off x="4070307" y="543945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pic>
        <p:nvPicPr>
          <p:cNvPr id="15" name="Bildobjekt 14">
            <a:extLst>
              <a:ext uri="{FF2B5EF4-FFF2-40B4-BE49-F238E27FC236}">
                <a16:creationId xmlns:a16="http://schemas.microsoft.com/office/drawing/2014/main" id="{D83DFFED-821F-DE43-9DCA-63618FD15426}"/>
              </a:ext>
            </a:extLst>
          </p:cNvPr>
          <p:cNvPicPr>
            <a:picLocks noChangeAspect="1"/>
          </p:cNvPicPr>
          <p:nvPr/>
        </p:nvPicPr>
        <p:blipFill>
          <a:blip r:embed="rId3"/>
          <a:stretch>
            <a:fillRect/>
          </a:stretch>
        </p:blipFill>
        <p:spPr>
          <a:xfrm>
            <a:off x="4966218" y="5437538"/>
            <a:ext cx="228600" cy="266700"/>
          </a:xfrm>
          <a:prstGeom prst="rect">
            <a:avLst/>
          </a:prstGeom>
        </p:spPr>
      </p:pic>
      <p:cxnSp>
        <p:nvCxnSpPr>
          <p:cNvPr id="140" name="Straight Arrow Connector 146">
            <a:extLst>
              <a:ext uri="{FF2B5EF4-FFF2-40B4-BE49-F238E27FC236}">
                <a16:creationId xmlns:a16="http://schemas.microsoft.com/office/drawing/2014/main" id="{0E31ECC9-FEF8-1942-BC38-FB2A1186150D}"/>
              </a:ext>
            </a:extLst>
          </p:cNvPr>
          <p:cNvCxnSpPr>
            <a:cxnSpLocks/>
          </p:cNvCxnSpPr>
          <p:nvPr/>
        </p:nvCxnSpPr>
        <p:spPr>
          <a:xfrm>
            <a:off x="3722882" y="6071576"/>
            <a:ext cx="214168" cy="24952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44" name="TextBox 92">
            <a:extLst>
              <a:ext uri="{FF2B5EF4-FFF2-40B4-BE49-F238E27FC236}">
                <a16:creationId xmlns:a16="http://schemas.microsoft.com/office/drawing/2014/main" id="{6686F053-6AAD-8040-878C-CC07652B6AA2}"/>
              </a:ext>
            </a:extLst>
          </p:cNvPr>
          <p:cNvSpPr txBox="1"/>
          <p:nvPr/>
        </p:nvSpPr>
        <p:spPr>
          <a:xfrm>
            <a:off x="3937050" y="6336194"/>
            <a:ext cx="1269899"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err="1"/>
              <a:t>CombineVariants</a:t>
            </a:r>
            <a:endParaRPr lang="en-US" sz="1000" dirty="0"/>
          </a:p>
        </p:txBody>
      </p:sp>
      <p:pic>
        <p:nvPicPr>
          <p:cNvPr id="151" name="Bildobjekt 150">
            <a:extLst>
              <a:ext uri="{FF2B5EF4-FFF2-40B4-BE49-F238E27FC236}">
                <a16:creationId xmlns:a16="http://schemas.microsoft.com/office/drawing/2014/main" id="{54D42FC8-2885-0D45-96D5-1FB1A7F782AF}"/>
              </a:ext>
            </a:extLst>
          </p:cNvPr>
          <p:cNvPicPr>
            <a:picLocks noChangeAspect="1"/>
          </p:cNvPicPr>
          <p:nvPr/>
        </p:nvPicPr>
        <p:blipFill>
          <a:blip r:embed="rId3"/>
          <a:stretch>
            <a:fillRect/>
          </a:stretch>
        </p:blipFill>
        <p:spPr>
          <a:xfrm>
            <a:off x="4966218" y="5748494"/>
            <a:ext cx="228600" cy="266700"/>
          </a:xfrm>
          <a:prstGeom prst="rect">
            <a:avLst/>
          </a:prstGeom>
        </p:spPr>
      </p:pic>
      <p:cxnSp>
        <p:nvCxnSpPr>
          <p:cNvPr id="153" name="Straight Arrow Connector 146">
            <a:extLst>
              <a:ext uri="{FF2B5EF4-FFF2-40B4-BE49-F238E27FC236}">
                <a16:creationId xmlns:a16="http://schemas.microsoft.com/office/drawing/2014/main" id="{0E233EE0-3C5E-0546-AFB5-6A45AB5EA7B8}"/>
              </a:ext>
            </a:extLst>
          </p:cNvPr>
          <p:cNvCxnSpPr>
            <a:cxnSpLocks/>
          </p:cNvCxnSpPr>
          <p:nvPr/>
        </p:nvCxnSpPr>
        <p:spPr>
          <a:xfrm flipH="1">
            <a:off x="5204129" y="6109925"/>
            <a:ext cx="350571" cy="25767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54" name="Data 153">
            <a:extLst>
              <a:ext uri="{FF2B5EF4-FFF2-40B4-BE49-F238E27FC236}">
                <a16:creationId xmlns:a16="http://schemas.microsoft.com/office/drawing/2014/main" id="{F70623EA-EFD6-FF43-A957-2C383A881E38}"/>
              </a:ext>
            </a:extLst>
          </p:cNvPr>
          <p:cNvSpPr/>
          <p:nvPr/>
        </p:nvSpPr>
        <p:spPr>
          <a:xfrm>
            <a:off x="5459180" y="6345730"/>
            <a:ext cx="2370706" cy="246221"/>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a:solidFill>
                  <a:srgbClr val="000000"/>
                </a:solidFill>
              </a:rPr>
              <a:t>filtered_variants.vcf</a:t>
            </a:r>
            <a:endParaRPr lang="en-US" sz="1000" dirty="0">
              <a:solidFill>
                <a:srgbClr val="000000"/>
              </a:solidFill>
            </a:endParaRPr>
          </a:p>
        </p:txBody>
      </p:sp>
      <p:sp>
        <p:nvSpPr>
          <p:cNvPr id="156" name="TextBox 92">
            <a:extLst>
              <a:ext uri="{FF2B5EF4-FFF2-40B4-BE49-F238E27FC236}">
                <a16:creationId xmlns:a16="http://schemas.microsoft.com/office/drawing/2014/main" id="{F43DE4F5-E8D3-F845-9C92-3A4F09BB3814}"/>
              </a:ext>
            </a:extLst>
          </p:cNvPr>
          <p:cNvSpPr txBox="1"/>
          <p:nvPr/>
        </p:nvSpPr>
        <p:spPr>
          <a:xfrm>
            <a:off x="7992969" y="5971720"/>
            <a:ext cx="415498"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a:t>IGV</a:t>
            </a:r>
          </a:p>
        </p:txBody>
      </p:sp>
      <p:cxnSp>
        <p:nvCxnSpPr>
          <p:cNvPr id="157" name="Straight Arrow Connector 94">
            <a:extLst>
              <a:ext uri="{FF2B5EF4-FFF2-40B4-BE49-F238E27FC236}">
                <a16:creationId xmlns:a16="http://schemas.microsoft.com/office/drawing/2014/main" id="{EEA98E3E-D85C-2A44-8F3C-10D1CF876E92}"/>
              </a:ext>
            </a:extLst>
          </p:cNvPr>
          <p:cNvCxnSpPr>
            <a:cxnSpLocks/>
            <a:endCxn id="156" idx="1"/>
          </p:cNvCxnSpPr>
          <p:nvPr/>
        </p:nvCxnSpPr>
        <p:spPr>
          <a:xfrm flipV="1">
            <a:off x="7516677" y="6094831"/>
            <a:ext cx="476292" cy="241363"/>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
        <p:nvSpPr>
          <p:cNvPr id="168" name="TextBox 92">
            <a:extLst>
              <a:ext uri="{FF2B5EF4-FFF2-40B4-BE49-F238E27FC236}">
                <a16:creationId xmlns:a16="http://schemas.microsoft.com/office/drawing/2014/main" id="{9C23B9C5-EEA3-1F4B-8DDF-8F8CB16080CF}"/>
              </a:ext>
            </a:extLst>
          </p:cNvPr>
          <p:cNvSpPr txBox="1"/>
          <p:nvPr/>
        </p:nvSpPr>
        <p:spPr>
          <a:xfrm>
            <a:off x="8157084" y="6340315"/>
            <a:ext cx="716863"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err="1"/>
              <a:t>Annovar</a:t>
            </a:r>
            <a:endParaRPr lang="en-US" sz="1000" dirty="0"/>
          </a:p>
        </p:txBody>
      </p:sp>
      <p:cxnSp>
        <p:nvCxnSpPr>
          <p:cNvPr id="169" name="Straight Arrow Connector 94">
            <a:extLst>
              <a:ext uri="{FF2B5EF4-FFF2-40B4-BE49-F238E27FC236}">
                <a16:creationId xmlns:a16="http://schemas.microsoft.com/office/drawing/2014/main" id="{AD1B9DC4-B7DE-6A43-B00B-3A56574D66A1}"/>
              </a:ext>
            </a:extLst>
          </p:cNvPr>
          <p:cNvCxnSpPr>
            <a:cxnSpLocks/>
            <a:stCxn id="154" idx="5"/>
            <a:endCxn id="168" idx="1"/>
          </p:cNvCxnSpPr>
          <p:nvPr/>
        </p:nvCxnSpPr>
        <p:spPr>
          <a:xfrm flipV="1">
            <a:off x="7592815" y="6463426"/>
            <a:ext cx="564269" cy="5415"/>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0167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a:t>Questions?</a:t>
            </a:r>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a:solidFill>
                  <a:schemeClr val="bg1"/>
                </a:solidFill>
              </a:rPr>
              <a:t>Work like a professional </a:t>
            </a:r>
            <a:r>
              <a:rPr lang="en-US" dirty="0" err="1">
                <a:solidFill>
                  <a:schemeClr val="bg1"/>
                </a:solidFill>
              </a:rPr>
              <a:t>bioinformatician</a:t>
            </a:r>
            <a:r>
              <a:rPr lang="en-US" dirty="0">
                <a:solidFill>
                  <a:schemeClr val="bg1"/>
                </a:solidFill>
              </a:rPr>
              <a:t> – Google errors!</a:t>
            </a:r>
          </a:p>
        </p:txBody>
      </p:sp>
    </p:spTree>
    <p:extLst>
      <p:ext uri="{BB962C8B-B14F-4D97-AF65-F5344CB8AC3E}">
        <p14:creationId xmlns:p14="http://schemas.microsoft.com/office/powerpoint/2010/main" val="49343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1473" y="2898512"/>
            <a:ext cx="7419565" cy="1429447"/>
          </a:xfrm>
        </p:spPr>
        <p:txBody>
          <a:bodyPr/>
          <a:lstStyle/>
          <a:p>
            <a:r>
              <a:rPr lang="en-US" dirty="0">
                <a:hlinkClick r:id="rId2"/>
              </a:rPr>
              <a:t>https://www.youtube.com/watch?v=fCd6B5HRaZ8</a:t>
            </a:r>
            <a:endParaRPr lang="en-US" dirty="0"/>
          </a:p>
          <a:p>
            <a:endParaRPr lang="en-US" dirty="0"/>
          </a:p>
        </p:txBody>
      </p:sp>
      <p:sp>
        <p:nvSpPr>
          <p:cNvPr id="3" name="Title 2"/>
          <p:cNvSpPr>
            <a:spLocks noGrp="1"/>
          </p:cNvSpPr>
          <p:nvPr>
            <p:ph type="title"/>
          </p:nvPr>
        </p:nvSpPr>
        <p:spPr/>
        <p:txBody>
          <a:bodyPr/>
          <a:lstStyle/>
          <a:p>
            <a:r>
              <a:rPr lang="en-US" dirty="0" err="1"/>
              <a:t>Illumina</a:t>
            </a:r>
            <a:r>
              <a:rPr lang="en-US" dirty="0"/>
              <a:t> sequencing</a:t>
            </a:r>
          </a:p>
        </p:txBody>
      </p:sp>
    </p:spTree>
    <p:extLst>
      <p:ext uri="{BB962C8B-B14F-4D97-AF65-F5344CB8AC3E}">
        <p14:creationId xmlns:p14="http://schemas.microsoft.com/office/powerpoint/2010/main" val="2868495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tshållare för innehåll 5">
            <a:extLst>
              <a:ext uri="{FF2B5EF4-FFF2-40B4-BE49-F238E27FC236}">
                <a16:creationId xmlns:a16="http://schemas.microsoft.com/office/drawing/2014/main" id="{298ADAC6-ABE9-2D4F-AD9E-0187D532CF9C}"/>
              </a:ext>
            </a:extLst>
          </p:cNvPr>
          <p:cNvPicPr>
            <a:picLocks noGrp="1" noChangeAspect="1"/>
          </p:cNvPicPr>
          <p:nvPr>
            <p:ph idx="1"/>
          </p:nvPr>
        </p:nvPicPr>
        <p:blipFill>
          <a:blip r:embed="rId3"/>
          <a:stretch>
            <a:fillRect/>
          </a:stretch>
        </p:blipFill>
        <p:spPr>
          <a:xfrm>
            <a:off x="1586523" y="1511025"/>
            <a:ext cx="5509846" cy="4653191"/>
          </a:xfrm>
        </p:spPr>
      </p:pic>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p:txBody>
          <a:bodyPr/>
          <a:lstStyle/>
          <a:p>
            <a:r>
              <a:rPr lang="en-GB" dirty="0"/>
              <a:t>NGS overview</a:t>
            </a:r>
          </a:p>
        </p:txBody>
      </p:sp>
      <p:sp>
        <p:nvSpPr>
          <p:cNvPr id="4" name="Rektangel 3">
            <a:extLst>
              <a:ext uri="{FF2B5EF4-FFF2-40B4-BE49-F238E27FC236}">
                <a16:creationId xmlns:a16="http://schemas.microsoft.com/office/drawing/2014/main" id="{D3927D9F-38DF-3E49-BB8C-62F099ED10CC}"/>
              </a:ext>
            </a:extLst>
          </p:cNvPr>
          <p:cNvSpPr/>
          <p:nvPr/>
        </p:nvSpPr>
        <p:spPr>
          <a:xfrm>
            <a:off x="660399" y="6476832"/>
            <a:ext cx="8272585" cy="276999"/>
          </a:xfrm>
          <a:prstGeom prst="rect">
            <a:avLst/>
          </a:prstGeom>
        </p:spPr>
        <p:txBody>
          <a:bodyPr wrap="square">
            <a:spAutoFit/>
          </a:bodyPr>
          <a:lstStyle/>
          <a:p>
            <a:r>
              <a:rPr lang="sv-SE" sz="1200" dirty="0">
                <a:latin typeface="+mj-lt"/>
                <a:hlinkClick r:id="rId4">
                  <a:extLst>
                    <a:ext uri="{A12FA001-AC4F-418D-AE19-62706E023703}">
                      <ahyp:hlinkClr xmlns:ahyp="http://schemas.microsoft.com/office/drawing/2018/hyperlinkcolor" val="tx"/>
                    </a:ext>
                  </a:extLst>
                </a:hlinkClick>
              </a:rPr>
              <a:t>Library construction for next-generation sequencing: Overviews and challenges</a:t>
            </a:r>
            <a:r>
              <a:rPr lang="sv-SE" sz="1200" dirty="0">
                <a:latin typeface="+mj-lt"/>
              </a:rPr>
              <a:t>, Steven </a:t>
            </a:r>
            <a:r>
              <a:rPr lang="sv-SE" sz="1200" dirty="0" err="1">
                <a:latin typeface="+mj-lt"/>
              </a:rPr>
              <a:t>Head</a:t>
            </a:r>
            <a:r>
              <a:rPr lang="sv-SE" sz="1200" dirty="0">
                <a:latin typeface="+mj-lt"/>
              </a:rPr>
              <a:t> et al. </a:t>
            </a:r>
            <a:endParaRPr lang="en-GB" sz="1200" dirty="0">
              <a:latin typeface="+mj-lt"/>
            </a:endParaRPr>
          </a:p>
        </p:txBody>
      </p:sp>
    </p:spTree>
    <p:extLst>
      <p:ext uri="{BB962C8B-B14F-4D97-AF65-F5344CB8AC3E}">
        <p14:creationId xmlns:p14="http://schemas.microsoft.com/office/powerpoint/2010/main" val="13169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pic>
        <p:nvPicPr>
          <p:cNvPr id="7" name="Platshållare för innehåll 6">
            <a:extLst>
              <a:ext uri="{FF2B5EF4-FFF2-40B4-BE49-F238E27FC236}">
                <a16:creationId xmlns:a16="http://schemas.microsoft.com/office/drawing/2014/main" id="{54CC391E-99A0-294D-8715-BA79D92039B7}"/>
              </a:ext>
            </a:extLst>
          </p:cNvPr>
          <p:cNvPicPr>
            <a:picLocks noGrp="1" noChangeAspect="1"/>
          </p:cNvPicPr>
          <p:nvPr>
            <p:ph idx="1"/>
          </p:nvPr>
        </p:nvPicPr>
        <p:blipFill>
          <a:blip r:embed="rId3"/>
          <a:stretch>
            <a:fillRect/>
          </a:stretch>
        </p:blipFill>
        <p:spPr>
          <a:xfrm>
            <a:off x="2910712" y="1724882"/>
            <a:ext cx="4135374" cy="4629150"/>
          </a:xfrm>
          <a:prstGeom prst="rect">
            <a:avLst/>
          </a:prstGeom>
        </p:spPr>
      </p:pic>
    </p:spTree>
    <p:extLst>
      <p:ext uri="{BB962C8B-B14F-4D97-AF65-F5344CB8AC3E}">
        <p14:creationId xmlns:p14="http://schemas.microsoft.com/office/powerpoint/2010/main" val="51821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2" name="Content Placeholder 1"/>
          <p:cNvSpPr>
            <a:spLocks noGrp="1"/>
          </p:cNvSpPr>
          <p:nvPr>
            <p:ph idx="1"/>
          </p:nvPr>
        </p:nvSpPr>
        <p:spPr/>
        <p:txBody>
          <a:bodyPr/>
          <a:lstStyle/>
          <a:p>
            <a:pPr marL="0" indent="0">
              <a:buNone/>
            </a:pPr>
            <a:r>
              <a:rPr lang="en-US" dirty="0"/>
              <a:t>The forward and reverse reads are stored in two </a:t>
            </a:r>
            <a:r>
              <a:rPr lang="en-US" dirty="0" err="1"/>
              <a:t>fastq</a:t>
            </a:r>
            <a:r>
              <a:rPr lang="en-US" dirty="0"/>
              <a:t> files.</a:t>
            </a:r>
          </a:p>
          <a:p>
            <a:pPr marL="0" indent="0">
              <a:buNone/>
            </a:pPr>
            <a:endParaRPr lang="en-US" dirty="0"/>
          </a:p>
          <a:p>
            <a:pPr marL="0" indent="0">
              <a:buNone/>
            </a:pPr>
            <a:r>
              <a:rPr lang="en-US" dirty="0"/>
              <a:t>The order of pairs and naming is identical, except the designation of forward and reverse.</a:t>
            </a:r>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34054</TotalTime>
  <Words>6761</Words>
  <Application>Microsoft Macintosh PowerPoint</Application>
  <PresentationFormat>Bildspel på skärmen (4:3)</PresentationFormat>
  <Paragraphs>725</Paragraphs>
  <Slides>59</Slides>
  <Notes>47</Notes>
  <HiddenSlides>0</HiddenSlides>
  <MMClips>0</MMClips>
  <ScaleCrop>false</ScaleCrop>
  <HeadingPairs>
    <vt:vector size="6" baseType="variant">
      <vt:variant>
        <vt:lpstr>Använt teckensnitt</vt:lpstr>
      </vt:variant>
      <vt:variant>
        <vt:i4>11</vt:i4>
      </vt:variant>
      <vt:variant>
        <vt:lpstr>Tema</vt:lpstr>
      </vt:variant>
      <vt:variant>
        <vt:i4>10</vt:i4>
      </vt:variant>
      <vt:variant>
        <vt:lpstr>Bildrubriker</vt:lpstr>
      </vt:variant>
      <vt:variant>
        <vt:i4>59</vt:i4>
      </vt:variant>
    </vt:vector>
  </HeadingPairs>
  <TitlesOfParts>
    <vt:vector size="80" baseType="lpstr">
      <vt:lpstr>Arial</vt:lpstr>
      <vt:lpstr>ArialMT</vt:lpstr>
      <vt:lpstr>Calibri</vt:lpstr>
      <vt:lpstr>Cambria Math</vt:lpstr>
      <vt:lpstr>Century Gothic</vt:lpstr>
      <vt:lpstr>Courier</vt:lpstr>
      <vt:lpstr>Courier New</vt:lpstr>
      <vt:lpstr>Helvetica</vt:lpstr>
      <vt:lpstr>Mangal</vt:lpstr>
      <vt:lpstr>Monaco</vt:lpstr>
      <vt:lpstr>Wingdings</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From raw reads to variants</vt:lpstr>
      <vt:lpstr>Talk Overview</vt:lpstr>
      <vt:lpstr>Reference genome</vt:lpstr>
      <vt:lpstr>Variants</vt:lpstr>
      <vt:lpstr>Variants</vt:lpstr>
      <vt:lpstr>Illumina sequencing</vt:lpstr>
      <vt:lpstr>NGS overview</vt:lpstr>
      <vt:lpstr>Paired-end data</vt:lpstr>
      <vt:lpstr>Paired-end data</vt:lpstr>
      <vt:lpstr>GATK  Best Practice Variant Calling Workflow</vt:lpstr>
      <vt:lpstr>Todays workshop part one: Basic variant calling workflow for one sample</vt:lpstr>
      <vt:lpstr>Basic variant calling workflow  </vt:lpstr>
      <vt:lpstr>Basic variant calling workflow</vt:lpstr>
      <vt:lpstr>Basic variant calling workflow</vt:lpstr>
      <vt:lpstr>Quality control</vt:lpstr>
      <vt:lpstr>Basic variant calling workflow</vt:lpstr>
      <vt:lpstr>Alignment</vt:lpstr>
      <vt:lpstr>Alignment</vt:lpstr>
      <vt:lpstr>Alignment</vt:lpstr>
      <vt:lpstr>Alignment</vt:lpstr>
      <vt:lpstr>Paired-end data &amp; Alignment</vt:lpstr>
      <vt:lpstr>Output from mapping - Sam format</vt:lpstr>
      <vt:lpstr>Read groups</vt:lpstr>
      <vt:lpstr>Convert to Bam </vt:lpstr>
      <vt:lpstr>Basic variant calling workflow</vt:lpstr>
      <vt:lpstr>Variant calling</vt:lpstr>
      <vt:lpstr>Variant Calling HaplotypeCaller</vt:lpstr>
      <vt:lpstr>Variant Call Format (VCF)</vt:lpstr>
      <vt:lpstr>Variant Call Format (VCF)</vt:lpstr>
      <vt:lpstr>Indices</vt:lpstr>
      <vt:lpstr>Workflow conventions</vt:lpstr>
      <vt:lpstr>Example</vt:lpstr>
      <vt:lpstr>Todays exercise </vt:lpstr>
      <vt:lpstr>1000 Genomes data</vt:lpstr>
      <vt:lpstr>Lactose and Lactase</vt:lpstr>
      <vt:lpstr>Prevalence of lactose intolerance</vt:lpstr>
      <vt:lpstr>Todays workshop part two: Joint variant calling of cohorts </vt:lpstr>
      <vt:lpstr>Joint genotyping of cohort</vt:lpstr>
      <vt:lpstr>gVCF Files</vt:lpstr>
      <vt:lpstr>Joint genotyping of cohort</vt:lpstr>
      <vt:lpstr>Todays workshop part three: Following GATK best practices </vt:lpstr>
      <vt:lpstr>GATK  Best Practice Variant Calling Workflow</vt:lpstr>
      <vt:lpstr>Mark Duplicates</vt:lpstr>
      <vt:lpstr>Duplicate reads</vt:lpstr>
      <vt:lpstr>Picard MarkDuplicates</vt:lpstr>
      <vt:lpstr>Base Quality Score Recalibration (BQSR)</vt:lpstr>
      <vt:lpstr>Base Quality Score Recalibration (BQSR)</vt:lpstr>
      <vt:lpstr>Base Quality Score Recalibration (BQSR)</vt:lpstr>
      <vt:lpstr>Filter variants</vt:lpstr>
      <vt:lpstr>Filtering</vt:lpstr>
      <vt:lpstr>Filtering SNPs</vt:lpstr>
      <vt:lpstr>Filtering INDELs</vt:lpstr>
      <vt:lpstr>Merge filtered SNPs and INDELs</vt:lpstr>
      <vt:lpstr>NGS workflow</vt:lpstr>
      <vt:lpstr>Annotate variants</vt:lpstr>
      <vt:lpstr>Annotation</vt:lpstr>
      <vt:lpstr>PowerPoint-presentation</vt:lpstr>
      <vt:lpstr>PowerPoint-presentation</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355</cp:revision>
  <cp:lastPrinted>2017-05-17T06:27:05Z</cp:lastPrinted>
  <dcterms:created xsi:type="dcterms:W3CDTF">2017-01-13T10:12:06Z</dcterms:created>
  <dcterms:modified xsi:type="dcterms:W3CDTF">2020-03-03T13:24:42Z</dcterms:modified>
</cp:coreProperties>
</file>